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4"/>
  </p:sldMasterIdLst>
  <p:notesMasterIdLst>
    <p:notesMasterId r:id="rId16"/>
  </p:notesMasterIdLst>
  <p:handoutMasterIdLst>
    <p:handoutMasterId r:id="rId17"/>
  </p:handoutMasterIdLst>
  <p:sldIdLst>
    <p:sldId id="4717" r:id="rId5"/>
    <p:sldId id="4708" r:id="rId6"/>
    <p:sldId id="4718" r:id="rId7"/>
    <p:sldId id="4704" r:id="rId8"/>
    <p:sldId id="4715" r:id="rId9"/>
    <p:sldId id="4711" r:id="rId10"/>
    <p:sldId id="4719" r:id="rId11"/>
    <p:sldId id="4716" r:id="rId12"/>
    <p:sldId id="4705" r:id="rId13"/>
    <p:sldId id="4699" r:id="rId14"/>
    <p:sldId id="4713" r:id="rId15"/>
  </p:sldIdLst>
  <p:sldSz cx="12192000" cy="6858000"/>
  <p:notesSz cx="6797675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4343"/>
    <a:srgbClr val="66FF33"/>
    <a:srgbClr val="11D540"/>
    <a:srgbClr val="AEDC76"/>
    <a:srgbClr val="FFE1E4"/>
    <a:srgbClr val="D8EAF8"/>
    <a:srgbClr val="6600CC"/>
    <a:srgbClr val="6CA22A"/>
    <a:srgbClr val="993300"/>
    <a:srgbClr val="FF9F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34" autoAdjust="0"/>
    <p:restoredTop sz="91783" autoAdjust="0"/>
  </p:normalViewPr>
  <p:slideViewPr>
    <p:cSldViewPr snapToGrid="0">
      <p:cViewPr varScale="1">
        <p:scale>
          <a:sx n="92" d="100"/>
          <a:sy n="92" d="100"/>
        </p:scale>
        <p:origin x="420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4" y="0"/>
            <a:ext cx="2946247" cy="495618"/>
          </a:xfrm>
          <a:prstGeom prst="rect">
            <a:avLst/>
          </a:prstGeom>
        </p:spPr>
        <p:txBody>
          <a:bodyPr vert="horz" lIns="91822" tIns="45911" rIns="91822" bIns="45911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quarter" idx="1"/>
          </p:nvPr>
        </p:nvSpPr>
        <p:spPr>
          <a:xfrm>
            <a:off x="3849826" y="0"/>
            <a:ext cx="2946246" cy="495618"/>
          </a:xfrm>
          <a:prstGeom prst="rect">
            <a:avLst/>
          </a:prstGeom>
        </p:spPr>
        <p:txBody>
          <a:bodyPr vert="horz" lIns="91822" tIns="45911" rIns="91822" bIns="45911" rtlCol="0"/>
          <a:lstStyle>
            <a:lvl1pPr algn="r">
              <a:defRPr sz="1200"/>
            </a:lvl1pPr>
          </a:lstStyle>
          <a:p>
            <a:fld id="{1EDB0D09-4538-440C-A280-0DD851182400}" type="datetimeFigureOut">
              <a:rPr lang="el-GR" smtClean="0"/>
              <a:t>18/5/2026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2"/>
          </p:nvPr>
        </p:nvSpPr>
        <p:spPr>
          <a:xfrm>
            <a:off x="4" y="9377045"/>
            <a:ext cx="2946247" cy="495618"/>
          </a:xfrm>
          <a:prstGeom prst="rect">
            <a:avLst/>
          </a:prstGeom>
        </p:spPr>
        <p:txBody>
          <a:bodyPr vert="horz" lIns="91822" tIns="45911" rIns="91822" bIns="45911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3"/>
          </p:nvPr>
        </p:nvSpPr>
        <p:spPr>
          <a:xfrm>
            <a:off x="3849826" y="9377045"/>
            <a:ext cx="2946246" cy="495618"/>
          </a:xfrm>
          <a:prstGeom prst="rect">
            <a:avLst/>
          </a:prstGeom>
        </p:spPr>
        <p:txBody>
          <a:bodyPr vert="horz" lIns="91822" tIns="45911" rIns="91822" bIns="45911" rtlCol="0" anchor="b"/>
          <a:lstStyle>
            <a:lvl1pPr algn="r">
              <a:defRPr sz="1200"/>
            </a:lvl1pPr>
          </a:lstStyle>
          <a:p>
            <a:fld id="{AC3582BB-24E1-4209-88B2-1CC451C8FFE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933715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4"/>
            <a:ext cx="2945660" cy="495347"/>
          </a:xfrm>
          <a:prstGeom prst="rect">
            <a:avLst/>
          </a:prstGeom>
        </p:spPr>
        <p:txBody>
          <a:bodyPr vert="horz" lIns="91822" tIns="45911" rIns="91822" bIns="4591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2" y="4"/>
            <a:ext cx="2945660" cy="495347"/>
          </a:xfrm>
          <a:prstGeom prst="rect">
            <a:avLst/>
          </a:prstGeom>
        </p:spPr>
        <p:txBody>
          <a:bodyPr vert="horz" lIns="91822" tIns="45911" rIns="91822" bIns="45911" rtlCol="0"/>
          <a:lstStyle>
            <a:lvl1pPr algn="r">
              <a:defRPr sz="1200"/>
            </a:lvl1pPr>
          </a:lstStyle>
          <a:p>
            <a:fld id="{AB05EEAC-F3A6-423A-8EBB-CE6A5AF8295F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5075"/>
            <a:ext cx="5921375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22" tIns="45911" rIns="91822" bIns="4591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51219"/>
            <a:ext cx="5438140" cy="3887361"/>
          </a:xfrm>
          <a:prstGeom prst="rect">
            <a:avLst/>
          </a:prstGeom>
        </p:spPr>
        <p:txBody>
          <a:bodyPr vert="horz" lIns="91822" tIns="45911" rIns="91822" bIns="4591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18"/>
            <a:ext cx="2945660" cy="495346"/>
          </a:xfrm>
          <a:prstGeom prst="rect">
            <a:avLst/>
          </a:prstGeom>
        </p:spPr>
        <p:txBody>
          <a:bodyPr vert="horz" lIns="91822" tIns="45911" rIns="91822" bIns="4591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2" y="9377318"/>
            <a:ext cx="2945660" cy="495346"/>
          </a:xfrm>
          <a:prstGeom prst="rect">
            <a:avLst/>
          </a:prstGeom>
        </p:spPr>
        <p:txBody>
          <a:bodyPr vert="horz" lIns="91822" tIns="45911" rIns="91822" bIns="45911" rtlCol="0" anchor="b"/>
          <a:lstStyle>
            <a:lvl1pPr algn="r">
              <a:defRPr sz="1200"/>
            </a:lvl1pPr>
          </a:lstStyle>
          <a:p>
            <a:fld id="{A59F2D1E-F9BA-4AAF-8C3D-51BD360F10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327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9F2D1E-F9BA-4AAF-8C3D-51BD360F10A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3936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321729-FB48-D9E7-CD16-3F40AD1406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>
            <a:extLst>
              <a:ext uri="{FF2B5EF4-FFF2-40B4-BE49-F238E27FC236}">
                <a16:creationId xmlns:a16="http://schemas.microsoft.com/office/drawing/2014/main" id="{9A56541C-891F-8889-0F8F-FDCB78E24A5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>
            <a:extLst>
              <a:ext uri="{FF2B5EF4-FFF2-40B4-BE49-F238E27FC236}">
                <a16:creationId xmlns:a16="http://schemas.microsoft.com/office/drawing/2014/main" id="{51237600-C518-199B-BAFD-18029A68C5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1676C67C-798E-4FC1-ED89-628C5ED0C03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9F2D1E-F9BA-4AAF-8C3D-51BD360F10A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6779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812524-0299-625B-DF05-38587F732E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>
            <a:extLst>
              <a:ext uri="{FF2B5EF4-FFF2-40B4-BE49-F238E27FC236}">
                <a16:creationId xmlns:a16="http://schemas.microsoft.com/office/drawing/2014/main" id="{CC1AB9E1-E447-82DC-73B1-E7DE5298CB4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>
            <a:extLst>
              <a:ext uri="{FF2B5EF4-FFF2-40B4-BE49-F238E27FC236}">
                <a16:creationId xmlns:a16="http://schemas.microsoft.com/office/drawing/2014/main" id="{5E5E69FB-4736-8519-282B-6ABF99A07AA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B3A73BC4-4AE5-925E-CF0E-16FAB129BC1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9F2D1E-F9BA-4AAF-8C3D-51BD360F10A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4335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9F2D1E-F9BA-4AAF-8C3D-51BD360F10A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0498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9F2D1E-F9BA-4AAF-8C3D-51BD360F10A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2230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9F2D1E-F9BA-4AAF-8C3D-51BD360F10A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3936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110B11-64B2-42DB-9BA4-3FCB2BBA28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4A9432C-63D2-4813-80D4-A9AF8EB4D1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51157F-E023-4C91-8D49-F182D23BE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9144B-82F8-47C9-9FC9-6C21D11BC2D6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2EDC8C-A583-49FD-A638-C01993ACC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F8EAA5-4306-43A4-9A13-B71C94546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86AD4-86D7-41AE-8375-93E1F61D9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641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E2854B-E584-4117-A560-9BB7F2AA3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40C2CC-F080-48AC-9E6E-030E139BE2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EF0F05-306E-4A19-8672-D1FDF0859F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9144B-82F8-47C9-9FC9-6C21D11BC2D6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429FC0-232C-4AC3-867A-BE85BC090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55A094-AE57-4005-BCF0-DC7029B0B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86AD4-86D7-41AE-8375-93E1F61D9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466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FEA3720-455B-445B-A110-C519D9677D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D586F79-17B7-409A-AC30-9A468ED88D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80FCC5-2923-470E-BD4F-BA33AB2521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9144B-82F8-47C9-9FC9-6C21D11BC2D6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409F4D-0B56-4807-824D-AE9E46F57A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3FF015-0CEA-4777-8C3B-E9EC42DD08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86AD4-86D7-41AE-8375-93E1F61D9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65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911F18-2F3C-4F41-94D6-E4A9AD93FD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583597-031E-4594-BAD0-A3D769E2BD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BB353E-39B5-453D-AF46-D114ACDC8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9144B-82F8-47C9-9FC9-6C21D11BC2D6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49049-4806-4A00-B516-87B7B34858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C5CB82-A7BA-43CE-8872-9DE673F5F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86AD4-86D7-41AE-8375-93E1F61D9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21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0D946D-4347-4FEE-9E3F-93D0982B5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CDE276-EAAD-4927-99CD-8408D7FF4F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D8A9FD-CEB1-4FC3-8434-6C342D1FF9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9144B-82F8-47C9-9FC9-6C21D11BC2D6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0EB472-D200-472D-89C8-87A4A7698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1FA01A-E3D8-4E64-88D2-3DF84E310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86AD4-86D7-41AE-8375-93E1F61D9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359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00102A-276E-4A4A-AB86-E5C01FEEC6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5660E8-A14B-484D-B845-08EA9F1ACE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A657D7-38CE-43F3-888C-3F2CDB7BAF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6A0C30-9794-4612-86FE-7B1B595A1C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9144B-82F8-47C9-9FC9-6C21D11BC2D6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9F8147-8AA0-4CD7-AE47-AAC1B9E0D2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FCBFA5-D329-462C-A0E7-389348A77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86AD4-86D7-41AE-8375-93E1F61D9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023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279582-687D-4147-B869-F41E37430A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651540-06E6-4C67-95D2-1A7BB320D4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96D3ED-663C-416F-B2EF-72437C5662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61FCC8-DDB4-4D3C-81A5-3B26B1E11F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C68527E-B1CB-4441-A904-79534364BB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443D0B8-E529-4DE5-9E71-E14168AB13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9144B-82F8-47C9-9FC9-6C21D11BC2D6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6BC3CB2-59FF-4C22-9331-557108A4C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548038C-6A78-44BB-B834-A3FEE88F90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86AD4-86D7-41AE-8375-93E1F61D9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409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817976-E0E6-494D-A7E2-9BE48184C1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1F64A64-FBAE-4F04-8044-95C673D53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9144B-82F8-47C9-9FC9-6C21D11BC2D6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F75E3B7-07AA-49F9-A770-E012D45DC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E5CAC3-B0D1-4AD1-AA32-35E63D7FF9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86AD4-86D7-41AE-8375-93E1F61D9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686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E390C3B-1E27-4C35-B9CD-7D49B7084F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9144B-82F8-47C9-9FC9-6C21D11BC2D6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FC28AF1-3E0F-47CE-A458-74BE9264F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EF0ACB-3C6B-40B1-8C2E-B82B2E559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86AD4-86D7-41AE-8375-93E1F61D9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700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36D54-B61F-469A-BC69-AB118D5668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DC13E0-7758-482E-9A14-DF2501D0C4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9A5732-C32F-4F47-A49E-D7AEECC3FA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FBC81C-EA08-4A97-8D51-794C3032E6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9144B-82F8-47C9-9FC9-6C21D11BC2D6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20CE98-FCA1-4457-AB44-2391CEC55C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65F2DE-6C9E-4480-9B6F-5605EC688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86AD4-86D7-41AE-8375-93E1F61D9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451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DFE870-C1CF-4C84-8A1F-8B89F834D9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E64AC6C-E8CA-45B0-A7E1-37C4E6729E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4000B6-6188-4ED5-84A5-8197C8AF07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E27671-A950-4DC5-BFA7-A7BF7E2062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9144B-82F8-47C9-9FC9-6C21D11BC2D6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15B550-23D3-4842-8D99-EDD8D6149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8B4E22-D1DA-4390-A3F4-32AA150A6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86AD4-86D7-41AE-8375-93E1F61D9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524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9ECD070-77FD-4917-BBB7-B63FA591A0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D704F5-F073-4889-B8D6-9E06741A29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535F0F-4B01-47B1-AD3F-FF6BF02FF3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29144B-82F8-47C9-9FC9-6C21D11BC2D6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D4186C-A6DD-451A-A860-91DCE26019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BD8B07-D544-4DD6-83A7-2DE0DC93CB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B86AD4-86D7-41AE-8375-93E1F61D9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099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6995D76-0460-D2AD-1BEF-FCA3EB53BD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5" name="Θέση περιεχομένου 4" descr="Εικόνα που περιέχει κείμενο, στιγμιότυπο οθόνης, γραμματοσειρά, Μπελ ηλεκτρίκ&#10;&#10;Το περιεχόμενο που δημιουργείται από τεχνολογία AI ενδέχεται να είναι εσφαλμένο.">
            <a:extLst>
              <a:ext uri="{FF2B5EF4-FFF2-40B4-BE49-F238E27FC236}">
                <a16:creationId xmlns:a16="http://schemas.microsoft.com/office/drawing/2014/main" id="{81A557C9-A3AF-49AF-6B36-749531EA666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pic>
        <p:nvPicPr>
          <p:cNvPr id="4" name="Εικόνα 3">
            <a:extLst>
              <a:ext uri="{FF2B5EF4-FFF2-40B4-BE49-F238E27FC236}">
                <a16:creationId xmlns:a16="http://schemas.microsoft.com/office/drawing/2014/main" id="{85DD831F-78B2-D724-54BD-86237A1A023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4887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46C8409-3990-44C7-8118-9F80A7908334">
            <a:extLst>
              <a:ext uri="{FF2B5EF4-FFF2-40B4-BE49-F238E27FC236}">
                <a16:creationId xmlns:a16="http://schemas.microsoft.com/office/drawing/2014/main" id="{282BD8AD-7E6E-29C3-2258-F988B7F1B0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" y="4763"/>
            <a:ext cx="12187237" cy="679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DF7BD15-0288-5CE3-0D68-B4790413E4FC}"/>
              </a:ext>
            </a:extLst>
          </p:cNvPr>
          <p:cNvSpPr txBox="1"/>
          <p:nvPr/>
        </p:nvSpPr>
        <p:spPr>
          <a:xfrm>
            <a:off x="658586" y="2952212"/>
            <a:ext cx="10614660" cy="7396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</a:pPr>
            <a:r>
              <a:rPr lang="el-GR" sz="3200" b="1" dirty="0">
                <a:solidFill>
                  <a:schemeClr val="accent6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Ευχαριστώ για την προσοχή σας</a:t>
            </a:r>
          </a:p>
        </p:txBody>
      </p:sp>
    </p:spTree>
    <p:extLst>
      <p:ext uri="{BB962C8B-B14F-4D97-AF65-F5344CB8AC3E}">
        <p14:creationId xmlns:p14="http://schemas.microsoft.com/office/powerpoint/2010/main" val="21801784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6995D76-0460-D2AD-1BEF-FCA3EB53BD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5" name="Θέση περιεχομένου 4" descr="Εικόνα που περιέχει κείμενο, στιγμιότυπο οθόνης, γραμματοσειρά, Μπελ ηλεκτρίκ&#10;&#10;Το περιεχόμενο που δημιουργείται από τεχνολογία AI ενδέχεται να είναι εσφαλμένο.">
            <a:extLst>
              <a:ext uri="{FF2B5EF4-FFF2-40B4-BE49-F238E27FC236}">
                <a16:creationId xmlns:a16="http://schemas.microsoft.com/office/drawing/2014/main" id="{81A557C9-A3AF-49AF-6B36-749531EA666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pic>
        <p:nvPicPr>
          <p:cNvPr id="4" name="Εικόνα 3">
            <a:extLst>
              <a:ext uri="{FF2B5EF4-FFF2-40B4-BE49-F238E27FC236}">
                <a16:creationId xmlns:a16="http://schemas.microsoft.com/office/drawing/2014/main" id="{85DD831F-78B2-D724-54BD-86237A1A023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3933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46C8409-3990-44C7-8118-9F80A7908334">
            <a:extLst>
              <a:ext uri="{FF2B5EF4-FFF2-40B4-BE49-F238E27FC236}">
                <a16:creationId xmlns:a16="http://schemas.microsoft.com/office/drawing/2014/main" id="{282BD8AD-7E6E-29C3-2258-F988B7F1B0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" y="4763"/>
            <a:ext cx="12187237" cy="6791325"/>
          </a:xfrm>
          <a:prstGeom prst="rect">
            <a:avLst/>
          </a:prstGeom>
          <a:noFill/>
          <a:ln>
            <a:noFill/>
          </a:ln>
          <a:effectLst>
            <a:softEdge rad="3175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DF7BD15-0288-5CE3-0D68-B4790413E4FC}"/>
              </a:ext>
            </a:extLst>
          </p:cNvPr>
          <p:cNvSpPr txBox="1"/>
          <p:nvPr/>
        </p:nvSpPr>
        <p:spPr>
          <a:xfrm>
            <a:off x="789213" y="2077521"/>
            <a:ext cx="10515600" cy="19273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69875" indent="-269875" algn="ctr">
              <a:lnSpc>
                <a:spcPct val="150000"/>
              </a:lnSpc>
              <a:spcAft>
                <a:spcPts val="800"/>
              </a:spcAft>
            </a:pPr>
            <a:r>
              <a:rPr lang="el-GR" sz="4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Πρόοδος υλοποίησης </a:t>
            </a:r>
          </a:p>
          <a:p>
            <a:pPr marL="269875" indent="-269875" algn="ctr">
              <a:lnSpc>
                <a:spcPct val="150000"/>
              </a:lnSpc>
              <a:spcAft>
                <a:spcPts val="800"/>
              </a:spcAft>
            </a:pPr>
            <a:r>
              <a:rPr lang="el-GR" sz="40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Προγράμματος «Νότιο Αιγαίο» 2021-2027</a:t>
            </a:r>
            <a:endParaRPr lang="el-GR" sz="4000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61211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877B70-2BC2-7442-7C47-AE44686A98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46C8409-3990-44C7-8118-9F80A7908334">
            <a:extLst>
              <a:ext uri="{FF2B5EF4-FFF2-40B4-BE49-F238E27FC236}">
                <a16:creationId xmlns:a16="http://schemas.microsoft.com/office/drawing/2014/main" id="{BC58A5D1-1E7A-61D0-6DA7-3F3B2EB084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" y="4763"/>
            <a:ext cx="12187237" cy="679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6B20E6B-D566-F94F-7C0B-5CE42A7099BB}"/>
              </a:ext>
            </a:extLst>
          </p:cNvPr>
          <p:cNvSpPr txBox="1"/>
          <p:nvPr/>
        </p:nvSpPr>
        <p:spPr>
          <a:xfrm>
            <a:off x="309281" y="-13447"/>
            <a:ext cx="11787983" cy="74640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</a:pPr>
            <a:r>
              <a:rPr lang="el-GR" sz="3200" b="1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Αναθεώρηση Προγράμματος</a:t>
            </a:r>
            <a:endParaRPr lang="el-GR" sz="3200" b="1" dirty="0">
              <a:solidFill>
                <a:schemeClr val="accent6">
                  <a:lumMod val="50000"/>
                </a:schemeClr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lvl="0" algn="just"/>
            <a:endParaRPr lang="el-GR" sz="900" b="1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l-GR" sz="2500" b="1" u="sng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Βασικές αλλαγές:</a:t>
            </a:r>
          </a:p>
          <a:p>
            <a:pPr marL="457200" indent="-4572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l-GR" sz="2500" b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2 </a:t>
            </a:r>
            <a:r>
              <a:rPr lang="el-GR" sz="2500" b="1" dirty="0">
                <a:latin typeface="Cambria" panose="020405030504060302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νέες Προτεραιότητες</a:t>
            </a:r>
          </a:p>
          <a:p>
            <a:pPr marL="457200" indent="-4572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l-GR" sz="2500" b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Ανακατανομή πόρων</a:t>
            </a:r>
            <a:r>
              <a:rPr lang="en-US" sz="2500" b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2500" b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μεταξύ Προτεραιοτήτων</a:t>
            </a:r>
          </a:p>
          <a:p>
            <a:pPr marL="457200" indent="-4572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l-GR" sz="2500" b="1" dirty="0">
                <a:latin typeface="Cambria" panose="020405030504060302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Προσαρμογή πόρων και δεικτών επιμέρους κατηγοριών δράσεων</a:t>
            </a:r>
            <a:endParaRPr lang="el-GR" sz="2500" b="1" dirty="0">
              <a:effectLst/>
              <a:latin typeface="Cambria" panose="02040503050406030204" pitchFamily="18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l-GR" sz="2500" b="1" u="sng" dirty="0">
                <a:latin typeface="Cambria" panose="020405030504060302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Οφέλη:</a:t>
            </a:r>
            <a:endParaRPr lang="el-GR" sz="2500" b="1" u="sng" dirty="0">
              <a:effectLst/>
              <a:latin typeface="Cambria" panose="02040503050406030204" pitchFamily="18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l-GR" sz="2500" b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Επέκταση </a:t>
            </a:r>
            <a:r>
              <a:rPr lang="el-GR" sz="2500" b="1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επιλεξιμότητας</a:t>
            </a:r>
            <a:r>
              <a:rPr lang="el-GR" sz="2500" b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δαπανών </a:t>
            </a:r>
            <a:r>
              <a:rPr lang="el-GR" sz="2500" b="1" dirty="0">
                <a:latin typeface="Cambria" panose="020405030504060302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έως 31/12/2030</a:t>
            </a:r>
          </a:p>
          <a:p>
            <a:pPr marL="457200" indent="-4572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l-GR" sz="2500" b="1" dirty="0">
                <a:latin typeface="Cambria" panose="020405030504060302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Εξασφάλιση προκαταβολής 20% επί του προϋπολογισμού των νέων Προτεραιοτήτων</a:t>
            </a:r>
          </a:p>
          <a:p>
            <a:pPr marL="457200" indent="-4572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l-GR" sz="2500" b="1" dirty="0">
                <a:latin typeface="Cambria" panose="020405030504060302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Χορήγηση πρόσθετης προκαταβολής 1,5% επί του συνολικού προϋπολογισμού του Προγράμματος (καταβολή εντός του 2026)</a:t>
            </a:r>
          </a:p>
        </p:txBody>
      </p:sp>
    </p:spTree>
    <p:extLst>
      <p:ext uri="{BB962C8B-B14F-4D97-AF65-F5344CB8AC3E}">
        <p14:creationId xmlns:p14="http://schemas.microsoft.com/office/powerpoint/2010/main" val="15639715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46C8409-3990-44C7-8118-9F80A7908334">
            <a:extLst>
              <a:ext uri="{FF2B5EF4-FFF2-40B4-BE49-F238E27FC236}">
                <a16:creationId xmlns:a16="http://schemas.microsoft.com/office/drawing/2014/main" id="{282BD8AD-7E6E-29C3-2258-F988B7F1B0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" y="4763"/>
            <a:ext cx="12187237" cy="679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DF7BD15-0288-5CE3-0D68-B4790413E4FC}"/>
              </a:ext>
            </a:extLst>
          </p:cNvPr>
          <p:cNvSpPr txBox="1"/>
          <p:nvPr/>
        </p:nvSpPr>
        <p:spPr>
          <a:xfrm>
            <a:off x="587828" y="836552"/>
            <a:ext cx="11123525" cy="13690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</a:pPr>
            <a:r>
              <a:rPr lang="el-GR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Συνολική πρόοδος υλοποίησης </a:t>
            </a:r>
            <a:r>
              <a:rPr lang="el-GR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ΠεΠ</a:t>
            </a:r>
            <a:endParaRPr lang="el-GR" sz="2600" b="1" dirty="0">
              <a:solidFill>
                <a:srgbClr val="002060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50000"/>
              </a:lnSpc>
              <a:spcAft>
                <a:spcPts val="800"/>
              </a:spcAft>
            </a:pPr>
            <a:endParaRPr lang="el-GR" sz="2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Πίνακας 2">
            <a:extLst>
              <a:ext uri="{FF2B5EF4-FFF2-40B4-BE49-F238E27FC236}">
                <a16:creationId xmlns:a16="http://schemas.microsoft.com/office/drawing/2014/main" id="{25FA7873-46AB-9AC1-416D-4D3574FD3B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6230595"/>
              </p:ext>
            </p:extLst>
          </p:nvPr>
        </p:nvGraphicFramePr>
        <p:xfrm>
          <a:off x="587828" y="2037475"/>
          <a:ext cx="11123526" cy="3505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61768">
                  <a:extLst>
                    <a:ext uri="{9D8B030D-6E8A-4147-A177-3AD203B41FA5}">
                      <a16:colId xmlns:a16="http://schemas.microsoft.com/office/drawing/2014/main" val="526759980"/>
                    </a:ext>
                  </a:extLst>
                </a:gridCol>
                <a:gridCol w="1844380">
                  <a:extLst>
                    <a:ext uri="{9D8B030D-6E8A-4147-A177-3AD203B41FA5}">
                      <a16:colId xmlns:a16="http://schemas.microsoft.com/office/drawing/2014/main" val="3193772158"/>
                    </a:ext>
                  </a:extLst>
                </a:gridCol>
                <a:gridCol w="1999723">
                  <a:extLst>
                    <a:ext uri="{9D8B030D-6E8A-4147-A177-3AD203B41FA5}">
                      <a16:colId xmlns:a16="http://schemas.microsoft.com/office/drawing/2014/main" val="2496336307"/>
                    </a:ext>
                  </a:extLst>
                </a:gridCol>
                <a:gridCol w="2168866">
                  <a:extLst>
                    <a:ext uri="{9D8B030D-6E8A-4147-A177-3AD203B41FA5}">
                      <a16:colId xmlns:a16="http://schemas.microsoft.com/office/drawing/2014/main" val="1025905104"/>
                    </a:ext>
                  </a:extLst>
                </a:gridCol>
                <a:gridCol w="1948789">
                  <a:extLst>
                    <a:ext uri="{9D8B030D-6E8A-4147-A177-3AD203B41FA5}">
                      <a16:colId xmlns:a16="http://schemas.microsoft.com/office/drawing/2014/main" val="13989618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l-GR" sz="28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l-GR" sz="2800" dirty="0"/>
                        <a:t>Έως 12/5/2026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Εκτίμηση έως 31/12/2026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01380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l-GR" sz="20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Ποσό (εκ. €)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l-GR" sz="20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Ποσοστό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l-GR" sz="20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Ποσό (εκ. €)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l-GR" sz="20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Ποσοστό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7133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2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Εξειδίκευση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l-GR" sz="2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315,0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l-GR" sz="2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l-GR" sz="2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354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l-GR" sz="2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124,0%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41836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2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Προσκλήσεις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l-GR" sz="2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316,5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l-GR" sz="2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110,9%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l-GR" sz="2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366,5</a:t>
                      </a:r>
                      <a:r>
                        <a:rPr lang="en-US" sz="2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 </a:t>
                      </a:r>
                      <a:r>
                        <a:rPr lang="el-GR" sz="2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l-GR" sz="2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128,4%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04807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2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Εντάξεις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l-GR" sz="2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243,3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l-GR" sz="2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85,3%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l-GR" sz="2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285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l-GR" sz="2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100,0%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94930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2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Νομ. δεσμεύσεις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l-GR" sz="2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125,0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l-GR" sz="2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43,8%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l-GR" sz="2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200,8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l-GR" sz="2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70,4%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1877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2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Πληρωμές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70,5</a:t>
                      </a:r>
                      <a:endParaRPr lang="el-GR" sz="28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24,7%</a:t>
                      </a:r>
                      <a:endParaRPr lang="el-GR" sz="28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101,5</a:t>
                      </a:r>
                      <a:r>
                        <a:rPr lang="el-GR" sz="2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35,6</a:t>
                      </a:r>
                      <a:r>
                        <a:rPr lang="el-GR" sz="2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%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09926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35151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E7A281-CD1B-4BA8-02C3-7344343C8A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46C8409-3990-44C7-8118-9F80A7908334">
            <a:extLst>
              <a:ext uri="{FF2B5EF4-FFF2-40B4-BE49-F238E27FC236}">
                <a16:creationId xmlns:a16="http://schemas.microsoft.com/office/drawing/2014/main" id="{2542DD87-B1E1-F50A-5105-9182BFFA50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" y="4763"/>
            <a:ext cx="12187237" cy="679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951B586-4519-3879-DF81-86E28DAE7120}"/>
              </a:ext>
            </a:extLst>
          </p:cNvPr>
          <p:cNvSpPr txBox="1"/>
          <p:nvPr/>
        </p:nvSpPr>
        <p:spPr>
          <a:xfrm>
            <a:off x="249383" y="81005"/>
            <a:ext cx="1158586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l-GR" sz="2800" b="1" i="0" u="none" strike="noStrike" kern="1200" spc="0" baseline="0" dirty="0">
                <a:solidFill>
                  <a:sysClr val="windowText" lastClr="000000">
                    <a:lumMod val="65000"/>
                    <a:lumOff val="35000"/>
                  </a:sysClr>
                </a:solidFill>
              </a:rPr>
              <a:t>Πρ</a:t>
            </a:r>
            <a:r>
              <a:rPr lang="el-GR" sz="2800" b="1" dirty="0">
                <a:solidFill>
                  <a:sysClr val="windowText" lastClr="000000">
                    <a:lumMod val="65000"/>
                    <a:lumOff val="35000"/>
                  </a:sysClr>
                </a:solidFill>
              </a:rPr>
              <a:t>όο</a:t>
            </a:r>
            <a:r>
              <a:rPr lang="el-GR" sz="2800" b="1" i="0" u="none" strike="noStrike" kern="1200" spc="0" baseline="0" dirty="0">
                <a:solidFill>
                  <a:sysClr val="windowText" lastClr="000000">
                    <a:lumMod val="65000"/>
                    <a:lumOff val="35000"/>
                  </a:sysClr>
                </a:solidFill>
              </a:rPr>
              <a:t>δος υλοποίησης Προγράμματος ανά Προτεραιότητα </a:t>
            </a:r>
            <a:r>
              <a:rPr lang="el-GR" b="1" i="0" u="none" strike="noStrike" kern="1200" spc="0" baseline="0" dirty="0">
                <a:solidFill>
                  <a:sysClr val="windowText" lastClr="000000">
                    <a:lumMod val="65000"/>
                    <a:lumOff val="35000"/>
                  </a:sysClr>
                </a:solidFill>
              </a:rPr>
              <a:t>(</a:t>
            </a:r>
            <a:r>
              <a:rPr lang="el-GR" b="1" i="0" u="none" strike="noStrike" kern="1200" spc="0" baseline="0" dirty="0">
                <a:solidFill>
                  <a:srgbClr val="0070C0"/>
                </a:solidFill>
              </a:rPr>
              <a:t>έως </a:t>
            </a:r>
            <a:r>
              <a:rPr lang="en-US" b="1" dirty="0">
                <a:solidFill>
                  <a:srgbClr val="0070C0"/>
                </a:solidFill>
              </a:rPr>
              <a:t>12</a:t>
            </a:r>
            <a:r>
              <a:rPr lang="el-GR" b="1" i="0" u="none" strike="noStrike" kern="1200" spc="0" baseline="0" dirty="0">
                <a:solidFill>
                  <a:srgbClr val="0070C0"/>
                </a:solidFill>
              </a:rPr>
              <a:t>/</a:t>
            </a:r>
            <a:r>
              <a:rPr lang="en-US" b="1" i="0" u="none" strike="noStrike" kern="1200" spc="0" baseline="0" dirty="0">
                <a:solidFill>
                  <a:srgbClr val="0070C0"/>
                </a:solidFill>
              </a:rPr>
              <a:t>5</a:t>
            </a:r>
            <a:r>
              <a:rPr lang="el-GR" b="1" i="0" u="none" strike="noStrike" kern="1200" spc="0" baseline="0" dirty="0">
                <a:solidFill>
                  <a:srgbClr val="0070C0"/>
                </a:solidFill>
              </a:rPr>
              <a:t>/202</a:t>
            </a:r>
            <a:r>
              <a:rPr lang="en-US" b="1" dirty="0">
                <a:solidFill>
                  <a:srgbClr val="0070C0"/>
                </a:solidFill>
              </a:rPr>
              <a:t>6</a:t>
            </a:r>
            <a:r>
              <a:rPr lang="el-GR" b="1" i="0" u="none" strike="noStrike" kern="1200" spc="0" baseline="0" dirty="0">
                <a:solidFill>
                  <a:sysClr val="windowText" lastClr="000000">
                    <a:lumMod val="65000"/>
                    <a:lumOff val="35000"/>
                  </a:sysClr>
                </a:solidFill>
              </a:rPr>
              <a:t>)</a:t>
            </a:r>
          </a:p>
        </p:txBody>
      </p:sp>
      <p:graphicFrame>
        <p:nvGraphicFramePr>
          <p:cNvPr id="6" name="Πίνακας 6">
            <a:extLst>
              <a:ext uri="{FF2B5EF4-FFF2-40B4-BE49-F238E27FC236}">
                <a16:creationId xmlns:a16="http://schemas.microsoft.com/office/drawing/2014/main" id="{76A32748-6907-8910-1041-1A1FBD4AB1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313853"/>
              </p:ext>
            </p:extLst>
          </p:nvPr>
        </p:nvGraphicFramePr>
        <p:xfrm>
          <a:off x="498764" y="545384"/>
          <a:ext cx="10889671" cy="56563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4172">
                  <a:extLst>
                    <a:ext uri="{9D8B030D-6E8A-4147-A177-3AD203B41FA5}">
                      <a16:colId xmlns:a16="http://schemas.microsoft.com/office/drawing/2014/main" val="3921190803"/>
                    </a:ext>
                  </a:extLst>
                </a:gridCol>
                <a:gridCol w="904009">
                  <a:extLst>
                    <a:ext uri="{9D8B030D-6E8A-4147-A177-3AD203B41FA5}">
                      <a16:colId xmlns:a16="http://schemas.microsoft.com/office/drawing/2014/main" val="987769463"/>
                    </a:ext>
                  </a:extLst>
                </a:gridCol>
                <a:gridCol w="1374641">
                  <a:extLst>
                    <a:ext uri="{9D8B030D-6E8A-4147-A177-3AD203B41FA5}">
                      <a16:colId xmlns:a16="http://schemas.microsoft.com/office/drawing/2014/main" val="602745528"/>
                    </a:ext>
                  </a:extLst>
                </a:gridCol>
                <a:gridCol w="1540490">
                  <a:extLst>
                    <a:ext uri="{9D8B030D-6E8A-4147-A177-3AD203B41FA5}">
                      <a16:colId xmlns:a16="http://schemas.microsoft.com/office/drawing/2014/main" val="2407290334"/>
                    </a:ext>
                  </a:extLst>
                </a:gridCol>
                <a:gridCol w="977414">
                  <a:extLst>
                    <a:ext uri="{9D8B030D-6E8A-4147-A177-3AD203B41FA5}">
                      <a16:colId xmlns:a16="http://schemas.microsoft.com/office/drawing/2014/main" val="1066163121"/>
                    </a:ext>
                  </a:extLst>
                </a:gridCol>
                <a:gridCol w="1158924">
                  <a:extLst>
                    <a:ext uri="{9D8B030D-6E8A-4147-A177-3AD203B41FA5}">
                      <a16:colId xmlns:a16="http://schemas.microsoft.com/office/drawing/2014/main" val="1635213962"/>
                    </a:ext>
                  </a:extLst>
                </a:gridCol>
                <a:gridCol w="873228">
                  <a:extLst>
                    <a:ext uri="{9D8B030D-6E8A-4147-A177-3AD203B41FA5}">
                      <a16:colId xmlns:a16="http://schemas.microsoft.com/office/drawing/2014/main" val="1498169615"/>
                    </a:ext>
                  </a:extLst>
                </a:gridCol>
                <a:gridCol w="975962">
                  <a:extLst>
                    <a:ext uri="{9D8B030D-6E8A-4147-A177-3AD203B41FA5}">
                      <a16:colId xmlns:a16="http://schemas.microsoft.com/office/drawing/2014/main" val="924630383"/>
                    </a:ext>
                  </a:extLst>
                </a:gridCol>
                <a:gridCol w="821862">
                  <a:extLst>
                    <a:ext uri="{9D8B030D-6E8A-4147-A177-3AD203B41FA5}">
                      <a16:colId xmlns:a16="http://schemas.microsoft.com/office/drawing/2014/main" val="3679552696"/>
                    </a:ext>
                  </a:extLst>
                </a:gridCol>
                <a:gridCol w="1088969">
                  <a:extLst>
                    <a:ext uri="{9D8B030D-6E8A-4147-A177-3AD203B41FA5}">
                      <a16:colId xmlns:a16="http://schemas.microsoft.com/office/drawing/2014/main" val="206438878"/>
                    </a:ext>
                  </a:extLst>
                </a:gridCol>
              </a:tblGrid>
              <a:tr h="50079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600" b="1" dirty="0" err="1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Προτ</a:t>
                      </a:r>
                      <a:r>
                        <a:rPr lang="el-GR" sz="1600" b="1" dirty="0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/τα</a:t>
                      </a:r>
                      <a:endParaRPr lang="el-GR" sz="1600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600" b="1" dirty="0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Πόροι</a:t>
                      </a:r>
                      <a:endParaRPr lang="el-GR" sz="1600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600" b="1" dirty="0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Εξειδίκευση</a:t>
                      </a:r>
                      <a:endParaRPr lang="el-GR" sz="1600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600" b="1" dirty="0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Προσκλήσεις</a:t>
                      </a:r>
                      <a:endParaRPr lang="el-GR" sz="1600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600" b="1" dirty="0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Εντάξεις</a:t>
                      </a:r>
                      <a:endParaRPr lang="el-GR" sz="1600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600" b="1" dirty="0" err="1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Νομ</a:t>
                      </a:r>
                      <a:r>
                        <a:rPr lang="en-US" sz="1600" b="1" dirty="0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el-GR" sz="1600" b="1" dirty="0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 Δεσμεύσεις</a:t>
                      </a:r>
                      <a:endParaRPr lang="el-GR" sz="1600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600" b="1" dirty="0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Πληρωμές</a:t>
                      </a:r>
                      <a:endParaRPr lang="el-GR" sz="1600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9267959"/>
                  </a:ext>
                </a:extLst>
              </a:tr>
              <a:tr h="34857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800" b="1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l-GR" sz="1800" b="1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l-GR" sz="1800" b="1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3,0</a:t>
                      </a:r>
                      <a:endParaRPr lang="el-GR" sz="1800" b="1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r>
                        <a:rPr lang="el-GR" sz="1800" b="1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,7</a:t>
                      </a:r>
                      <a:endParaRPr lang="el-GR" sz="1800" b="1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800" b="1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6,5</a:t>
                      </a:r>
                      <a:endParaRPr lang="el-GR" sz="1800" b="1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800" b="1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6,</a:t>
                      </a:r>
                      <a:r>
                        <a:rPr lang="en-US" sz="1800" b="1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l-GR" sz="1800" b="1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800" b="1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49,2%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4,2</a:t>
                      </a:r>
                      <a:endParaRPr lang="el-GR" sz="1800" b="1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800" b="1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32,3%</a:t>
                      </a:r>
                      <a:endParaRPr lang="el-GR" sz="1800" b="1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l-GR" sz="1800" b="1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800" b="1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l-GR" sz="1800" b="1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800" b="1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22,3%</a:t>
                      </a:r>
                      <a:endParaRPr lang="el-GR" sz="1800" b="1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2252380"/>
                  </a:ext>
                </a:extLst>
              </a:tr>
              <a:tr h="58136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800" b="1" dirty="0">
                          <a:solidFill>
                            <a:srgbClr val="0070C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800" b="1" dirty="0">
                        <a:solidFill>
                          <a:srgbClr val="0070C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800" b="1" dirty="0">
                          <a:solidFill>
                            <a:srgbClr val="0070C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64,0</a:t>
                      </a:r>
                      <a:endParaRPr lang="en-US" sz="1800" b="1" dirty="0">
                        <a:solidFill>
                          <a:srgbClr val="0070C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b="1" dirty="0">
                          <a:solidFill>
                            <a:srgbClr val="0070C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84,4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b="1" dirty="0">
                          <a:solidFill>
                            <a:srgbClr val="0070C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86,5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b="1" dirty="0">
                          <a:solidFill>
                            <a:srgbClr val="0070C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64,6</a:t>
                      </a:r>
                      <a:r>
                        <a:rPr lang="el-GR" sz="1800" b="1" dirty="0">
                          <a:solidFill>
                            <a:srgbClr val="0070C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l-GR" sz="1800" b="1" dirty="0">
                        <a:solidFill>
                          <a:srgbClr val="0070C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800" b="1" dirty="0">
                          <a:solidFill>
                            <a:srgbClr val="0070C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100,9%</a:t>
                      </a:r>
                      <a:endParaRPr lang="el-GR" sz="1800" b="1" dirty="0">
                        <a:solidFill>
                          <a:srgbClr val="0070C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b="1" dirty="0">
                          <a:solidFill>
                            <a:srgbClr val="0070C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28,5</a:t>
                      </a:r>
                      <a:endParaRPr lang="el-GR" sz="1800" b="1" dirty="0">
                        <a:solidFill>
                          <a:srgbClr val="0070C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800" b="1" dirty="0">
                          <a:solidFill>
                            <a:srgbClr val="0070C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44,5%</a:t>
                      </a:r>
                      <a:endParaRPr lang="el-GR" sz="1800" b="1" dirty="0">
                        <a:solidFill>
                          <a:srgbClr val="0070C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b="1" dirty="0">
                          <a:solidFill>
                            <a:srgbClr val="0070C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11,0</a:t>
                      </a:r>
                      <a:endParaRPr lang="el-GR" sz="1800" b="1" dirty="0">
                        <a:solidFill>
                          <a:srgbClr val="0070C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800" b="1" dirty="0">
                          <a:solidFill>
                            <a:srgbClr val="0070C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17,2%</a:t>
                      </a:r>
                      <a:endParaRPr lang="el-GR" sz="1800" b="1" dirty="0">
                        <a:solidFill>
                          <a:srgbClr val="0070C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2510839"/>
                  </a:ext>
                </a:extLst>
              </a:tr>
              <a:tr h="395587">
                <a:tc>
                  <a:txBody>
                    <a:bodyPr/>
                    <a:lstStyle/>
                    <a:p>
                      <a:pPr algn="ctr"/>
                      <a:r>
                        <a:rPr lang="el-GR" sz="1800" b="1" kern="1200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2Α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l-GR" sz="1800" b="1" kern="1200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16,5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l-GR" sz="1800" b="1" kern="1200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16,5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l-GR" sz="1800" b="1" kern="1200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16,5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4715324"/>
                  </a:ext>
                </a:extLst>
              </a:tr>
              <a:tr h="413540">
                <a:tc>
                  <a:txBody>
                    <a:bodyPr/>
                    <a:lstStyle/>
                    <a:p>
                      <a:pPr algn="ctr"/>
                      <a:r>
                        <a:rPr lang="el-GR" sz="1800" b="1" kern="1200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2Β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l-GR" sz="1800" b="1" kern="1200" dirty="0">
                          <a:solidFill>
                            <a:srgbClr val="0070C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12,0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664096"/>
                  </a:ext>
                </a:extLst>
              </a:tr>
              <a:tr h="40444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800" b="1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l-GR" sz="1800" b="1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29,8</a:t>
                      </a:r>
                      <a:endParaRPr lang="el-GR" sz="1800" b="1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800" b="1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39,6</a:t>
                      </a:r>
                      <a:endParaRPr lang="el-GR" sz="1800" b="1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43,0</a:t>
                      </a:r>
                      <a:endParaRPr lang="el-GR" sz="1800" b="1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35,8</a:t>
                      </a:r>
                      <a:endParaRPr lang="el-GR" sz="1800" b="1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800" b="1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120,1%</a:t>
                      </a:r>
                      <a:endParaRPr lang="el-GR" sz="1800" b="1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7,1</a:t>
                      </a:r>
                      <a:endParaRPr lang="el-GR" sz="1800" b="1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800" b="1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23,8%</a:t>
                      </a:r>
                      <a:endParaRPr lang="el-GR" sz="1800" b="1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4,1</a:t>
                      </a:r>
                      <a:endParaRPr lang="el-GR" sz="1800" b="1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800" b="1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13,8%</a:t>
                      </a:r>
                      <a:endParaRPr lang="el-GR" sz="1800" b="1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5106721"/>
                  </a:ext>
                </a:extLst>
              </a:tr>
              <a:tr h="38858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800" b="1" dirty="0">
                          <a:solidFill>
                            <a:srgbClr val="0070C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l-GR" sz="1800" b="1" dirty="0">
                        <a:solidFill>
                          <a:srgbClr val="0070C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b="1" dirty="0">
                          <a:solidFill>
                            <a:srgbClr val="0070C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38</a:t>
                      </a:r>
                      <a:r>
                        <a:rPr lang="el-GR" sz="1800" b="1" dirty="0">
                          <a:solidFill>
                            <a:srgbClr val="0070C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,0</a:t>
                      </a:r>
                      <a:endParaRPr lang="el-GR" sz="1800" b="1" dirty="0">
                        <a:solidFill>
                          <a:srgbClr val="0070C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b="1" dirty="0">
                          <a:solidFill>
                            <a:srgbClr val="0070C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48,8</a:t>
                      </a:r>
                      <a:endParaRPr lang="el-GR" sz="1800" b="1" dirty="0">
                        <a:solidFill>
                          <a:srgbClr val="0070C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b="1" dirty="0">
                          <a:solidFill>
                            <a:srgbClr val="0070C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58,5</a:t>
                      </a:r>
                      <a:endParaRPr lang="el-GR" sz="1800" b="1" dirty="0">
                        <a:solidFill>
                          <a:srgbClr val="0070C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b="1" dirty="0">
                          <a:solidFill>
                            <a:srgbClr val="0070C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59,3</a:t>
                      </a:r>
                      <a:r>
                        <a:rPr lang="el-GR" sz="1800" b="1" dirty="0">
                          <a:solidFill>
                            <a:srgbClr val="0070C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l-GR" sz="1800" b="1" dirty="0">
                        <a:solidFill>
                          <a:srgbClr val="0070C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800" b="1" dirty="0">
                          <a:solidFill>
                            <a:srgbClr val="0070C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156,1%</a:t>
                      </a:r>
                      <a:endParaRPr lang="el-GR" sz="1800" b="1" dirty="0">
                        <a:solidFill>
                          <a:srgbClr val="0070C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b="1" dirty="0">
                          <a:solidFill>
                            <a:srgbClr val="0070C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20,9</a:t>
                      </a:r>
                      <a:endParaRPr lang="el-GR" sz="1800" b="1" dirty="0">
                        <a:solidFill>
                          <a:srgbClr val="0070C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800" b="1" dirty="0">
                          <a:solidFill>
                            <a:srgbClr val="0070C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55,0%</a:t>
                      </a:r>
                      <a:endParaRPr lang="el-GR" sz="1800" b="1" dirty="0">
                        <a:solidFill>
                          <a:srgbClr val="0070C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b="1" dirty="0">
                          <a:solidFill>
                            <a:srgbClr val="0070C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12,3</a:t>
                      </a:r>
                      <a:endParaRPr lang="el-GR" sz="1800" b="1" dirty="0">
                        <a:solidFill>
                          <a:srgbClr val="0070C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800" b="1" dirty="0">
                          <a:solidFill>
                            <a:srgbClr val="0070C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32,4%</a:t>
                      </a:r>
                      <a:endParaRPr lang="el-GR" sz="1800" b="1" dirty="0">
                        <a:solidFill>
                          <a:srgbClr val="0070C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7542345"/>
                  </a:ext>
                </a:extLst>
              </a:tr>
              <a:tr h="39251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800" b="1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l-GR" sz="1800" b="1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800" b="1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72,2</a:t>
                      </a:r>
                      <a:endParaRPr lang="el-GR" sz="1800" b="1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59,6</a:t>
                      </a:r>
                      <a:endParaRPr lang="el-GR" sz="1800" b="1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54,</a:t>
                      </a:r>
                      <a:r>
                        <a:rPr lang="el-GR" sz="1800" b="1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l-GR" sz="1800" b="1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66,8</a:t>
                      </a:r>
                      <a:endParaRPr lang="el-GR" sz="1800" b="1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800" b="1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92,5%</a:t>
                      </a:r>
                      <a:endParaRPr lang="el-GR" sz="1800" b="1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59,4</a:t>
                      </a:r>
                      <a:endParaRPr lang="el-GR" sz="1800" b="1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800" b="1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82,3%</a:t>
                      </a:r>
                      <a:endParaRPr lang="el-GR" sz="1800" b="1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38,3</a:t>
                      </a:r>
                      <a:endParaRPr lang="el-GR" sz="1800" b="1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800" b="1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53,0%</a:t>
                      </a:r>
                      <a:endParaRPr lang="el-GR" sz="1800" b="1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7310325"/>
                  </a:ext>
                </a:extLst>
              </a:tr>
              <a:tr h="42811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800" b="1" dirty="0">
                          <a:solidFill>
                            <a:srgbClr val="0070C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l-GR" sz="1800" b="1" dirty="0">
                        <a:solidFill>
                          <a:srgbClr val="0070C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b="1" dirty="0">
                          <a:solidFill>
                            <a:srgbClr val="0070C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34,5</a:t>
                      </a:r>
                      <a:endParaRPr lang="el-GR" sz="1800" b="1" dirty="0">
                        <a:solidFill>
                          <a:srgbClr val="0070C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800" b="1" dirty="0">
                          <a:solidFill>
                            <a:srgbClr val="0070C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48,0</a:t>
                      </a:r>
                      <a:endParaRPr lang="el-GR" sz="1800" b="1" dirty="0">
                        <a:solidFill>
                          <a:srgbClr val="0070C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800" b="1" dirty="0">
                          <a:solidFill>
                            <a:srgbClr val="0070C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48,0</a:t>
                      </a:r>
                      <a:endParaRPr lang="el-GR" sz="1800" b="1" dirty="0">
                        <a:solidFill>
                          <a:srgbClr val="0070C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b="1" dirty="0">
                          <a:solidFill>
                            <a:srgbClr val="0070C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5,6</a:t>
                      </a:r>
                      <a:r>
                        <a:rPr lang="el-GR" sz="1800" b="1" dirty="0">
                          <a:solidFill>
                            <a:srgbClr val="0070C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l-GR" sz="1800" b="1" dirty="0">
                        <a:solidFill>
                          <a:srgbClr val="0070C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800" b="1" dirty="0">
                          <a:solidFill>
                            <a:srgbClr val="0070C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16,2%</a:t>
                      </a:r>
                      <a:endParaRPr lang="el-GR" sz="1800" b="1" dirty="0">
                        <a:solidFill>
                          <a:srgbClr val="0070C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800" b="1" dirty="0">
                          <a:solidFill>
                            <a:srgbClr val="0070C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0,</a:t>
                      </a:r>
                      <a:r>
                        <a:rPr lang="en-US" sz="1800" b="1" dirty="0">
                          <a:solidFill>
                            <a:srgbClr val="0070C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l-GR" sz="1800" b="1" dirty="0">
                        <a:solidFill>
                          <a:srgbClr val="0070C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800" b="1" dirty="0">
                          <a:solidFill>
                            <a:srgbClr val="0070C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0,6%</a:t>
                      </a:r>
                      <a:endParaRPr lang="el-GR" sz="1800" b="1" dirty="0">
                        <a:solidFill>
                          <a:srgbClr val="0070C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800" b="1" dirty="0">
                          <a:solidFill>
                            <a:srgbClr val="0070C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el-GR" sz="1800" b="1" dirty="0">
                        <a:solidFill>
                          <a:srgbClr val="0070C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800" b="1" dirty="0">
                          <a:solidFill>
                            <a:srgbClr val="0070C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5313335"/>
                  </a:ext>
                </a:extLst>
              </a:tr>
              <a:tr h="50159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800" b="1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l-GR" sz="1800" b="1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800" b="1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3,7</a:t>
                      </a:r>
                      <a:endParaRPr lang="el-GR" sz="1800" b="1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800" b="1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3,0</a:t>
                      </a:r>
                      <a:endParaRPr lang="el-GR" sz="1800" b="1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800" b="1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2,8</a:t>
                      </a:r>
                      <a:endParaRPr lang="el-GR" sz="1800" b="1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3,6</a:t>
                      </a:r>
                      <a:r>
                        <a:rPr lang="el-GR" sz="1800" b="1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l-GR" sz="1800" b="1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800" b="1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97,3%</a:t>
                      </a:r>
                      <a:endParaRPr lang="el-GR" sz="1800" b="1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3,5</a:t>
                      </a:r>
                      <a:endParaRPr lang="el-GR" sz="1800" b="1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800" b="1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94,6%</a:t>
                      </a:r>
                      <a:endParaRPr lang="el-GR" sz="1800" b="1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800" b="1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1,</a:t>
                      </a:r>
                      <a:r>
                        <a:rPr lang="en-US" sz="1800" b="1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l-GR" sz="1800" b="1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800" b="1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37,8%</a:t>
                      </a:r>
                      <a:endParaRPr lang="el-GR" sz="1800" b="1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4558510"/>
                  </a:ext>
                </a:extLst>
              </a:tr>
              <a:tr h="50159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800" b="1" dirty="0">
                          <a:solidFill>
                            <a:srgbClr val="0070C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l-GR" sz="1800" b="1" dirty="0">
                        <a:solidFill>
                          <a:srgbClr val="0070C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800" b="1" dirty="0">
                          <a:solidFill>
                            <a:srgbClr val="0070C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1,6</a:t>
                      </a:r>
                      <a:endParaRPr lang="el-GR" sz="1800" b="1" dirty="0">
                        <a:solidFill>
                          <a:srgbClr val="0070C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800" b="1" dirty="0">
                          <a:solidFill>
                            <a:srgbClr val="0070C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1,3</a:t>
                      </a:r>
                      <a:endParaRPr lang="el-GR" sz="1800" b="1" dirty="0">
                        <a:solidFill>
                          <a:srgbClr val="0070C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800" b="1" dirty="0">
                          <a:solidFill>
                            <a:srgbClr val="0070C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0,9</a:t>
                      </a:r>
                      <a:endParaRPr lang="el-GR" sz="1800" b="1" dirty="0">
                        <a:solidFill>
                          <a:srgbClr val="0070C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b="1" dirty="0">
                          <a:solidFill>
                            <a:srgbClr val="0070C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1,1</a:t>
                      </a:r>
                      <a:endParaRPr lang="el-GR" sz="1800" b="1" dirty="0">
                        <a:solidFill>
                          <a:srgbClr val="0070C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800" b="1" dirty="0">
                          <a:solidFill>
                            <a:srgbClr val="0070C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68,8%</a:t>
                      </a:r>
                      <a:endParaRPr lang="el-GR" sz="1800" b="1" dirty="0">
                        <a:solidFill>
                          <a:srgbClr val="0070C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b="1" dirty="0">
                          <a:solidFill>
                            <a:srgbClr val="0070C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1,1</a:t>
                      </a:r>
                      <a:endParaRPr lang="el-GR" sz="1800" b="1" dirty="0">
                        <a:solidFill>
                          <a:srgbClr val="0070C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800" b="1" dirty="0">
                          <a:solidFill>
                            <a:srgbClr val="0070C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68,8%</a:t>
                      </a:r>
                      <a:endParaRPr lang="el-GR" sz="1800" b="1" dirty="0">
                        <a:solidFill>
                          <a:srgbClr val="0070C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800" b="1" dirty="0">
                          <a:solidFill>
                            <a:srgbClr val="0070C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0,</a:t>
                      </a:r>
                      <a:r>
                        <a:rPr lang="en-US" sz="1800" b="1" dirty="0">
                          <a:solidFill>
                            <a:srgbClr val="0070C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l-GR" sz="1800" b="1" dirty="0">
                        <a:solidFill>
                          <a:srgbClr val="0070C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800" b="1" dirty="0">
                          <a:solidFill>
                            <a:srgbClr val="0070C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18,8%</a:t>
                      </a:r>
                      <a:endParaRPr lang="el-GR" sz="1800" b="1" dirty="0">
                        <a:solidFill>
                          <a:srgbClr val="0070C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0854910"/>
                  </a:ext>
                </a:extLst>
              </a:tr>
              <a:tr h="50159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700" b="1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Σύνολο</a:t>
                      </a:r>
                      <a:endParaRPr lang="el-GR" sz="17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2000" b="1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285,4</a:t>
                      </a:r>
                      <a:endParaRPr lang="el-GR" sz="20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315,0</a:t>
                      </a:r>
                      <a:endParaRPr lang="el-GR" sz="20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316,5</a:t>
                      </a:r>
                      <a:endParaRPr lang="el-GR" sz="20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243,3</a:t>
                      </a:r>
                      <a:r>
                        <a:rPr lang="el-GR" sz="2000" b="1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l-GR" sz="20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2000" b="1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85,3%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125,0</a:t>
                      </a:r>
                      <a:endParaRPr lang="el-GR" sz="20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2000" b="1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43,8%</a:t>
                      </a:r>
                      <a:endParaRPr lang="el-GR" sz="20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70,5</a:t>
                      </a:r>
                      <a:endParaRPr lang="el-GR" sz="20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2000" b="1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24,7</a:t>
                      </a:r>
                      <a:r>
                        <a:rPr lang="el-GR" sz="1800" b="1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el-GR" sz="18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95939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05487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46C8409-3990-44C7-8118-9F80A7908334">
            <a:extLst>
              <a:ext uri="{FF2B5EF4-FFF2-40B4-BE49-F238E27FC236}">
                <a16:creationId xmlns:a16="http://schemas.microsoft.com/office/drawing/2014/main" id="{282BD8AD-7E6E-29C3-2258-F988B7F1B0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" y="4763"/>
            <a:ext cx="12187237" cy="679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FAA2033-AE9F-488B-FC94-FBB337ADF819}"/>
              </a:ext>
            </a:extLst>
          </p:cNvPr>
          <p:cNvSpPr txBox="1"/>
          <p:nvPr/>
        </p:nvSpPr>
        <p:spPr>
          <a:xfrm>
            <a:off x="723014" y="575283"/>
            <a:ext cx="10855842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l-GR" sz="2800" b="1" i="0" u="none" strike="noStrike" kern="1200" spc="0" baseline="0" dirty="0">
                <a:solidFill>
                  <a:sysClr val="windowText" lastClr="000000">
                    <a:lumMod val="65000"/>
                    <a:lumOff val="35000"/>
                  </a:sysClr>
                </a:solidFill>
              </a:rPr>
              <a:t>Πρ</a:t>
            </a:r>
            <a:r>
              <a:rPr lang="el-GR" sz="2800" b="1" dirty="0">
                <a:solidFill>
                  <a:sysClr val="windowText" lastClr="000000">
                    <a:lumMod val="65000"/>
                    <a:lumOff val="35000"/>
                  </a:sysClr>
                </a:solidFill>
              </a:rPr>
              <a:t>όο</a:t>
            </a:r>
            <a:r>
              <a:rPr lang="el-GR" sz="2800" b="1" i="0" u="none" strike="noStrike" kern="1200" spc="0" baseline="0" dirty="0">
                <a:solidFill>
                  <a:sysClr val="windowText" lastClr="000000">
                    <a:lumMod val="65000"/>
                    <a:lumOff val="35000"/>
                  </a:sysClr>
                </a:solidFill>
              </a:rPr>
              <a:t>δος υλοποίησης Προγράμματος ανά Ταμείο                                  </a:t>
            </a:r>
            <a:r>
              <a:rPr lang="el-GR" sz="2800" b="0" i="0" u="none" strike="noStrike" kern="1200" spc="0" baseline="0" dirty="0">
                <a:solidFill>
                  <a:sysClr val="windowText" lastClr="000000">
                    <a:lumMod val="65000"/>
                    <a:lumOff val="35000"/>
                  </a:sysClr>
                </a:solidFill>
              </a:rPr>
              <a:t>(</a:t>
            </a:r>
            <a:r>
              <a:rPr lang="el-GR" sz="2800" b="0" i="0" u="none" strike="noStrike" kern="1200" spc="0" baseline="0" dirty="0">
                <a:solidFill>
                  <a:srgbClr val="0070C0"/>
                </a:solidFill>
              </a:rPr>
              <a:t>έως </a:t>
            </a:r>
            <a:r>
              <a:rPr lang="en-US" sz="2800" b="0" i="0" u="none" strike="noStrike" kern="1200" spc="0" baseline="0" dirty="0">
                <a:solidFill>
                  <a:srgbClr val="0070C0"/>
                </a:solidFill>
              </a:rPr>
              <a:t>12</a:t>
            </a:r>
            <a:r>
              <a:rPr lang="el-GR" sz="2800" b="0" i="0" u="none" strike="noStrike" kern="1200" spc="0" baseline="0" dirty="0">
                <a:solidFill>
                  <a:srgbClr val="0070C0"/>
                </a:solidFill>
              </a:rPr>
              <a:t>/5/202</a:t>
            </a:r>
            <a:r>
              <a:rPr lang="en-US" sz="2800" b="0" i="0" u="none" strike="noStrike" kern="1200" spc="0" baseline="0" dirty="0">
                <a:solidFill>
                  <a:srgbClr val="0070C0"/>
                </a:solidFill>
              </a:rPr>
              <a:t>6</a:t>
            </a:r>
            <a:r>
              <a:rPr lang="el-GR" sz="2800" b="0" i="0" u="none" strike="noStrike" kern="1200" spc="0" baseline="0" dirty="0">
                <a:solidFill>
                  <a:sysClr val="windowText" lastClr="000000">
                    <a:lumMod val="65000"/>
                    <a:lumOff val="35000"/>
                  </a:sysClr>
                </a:solidFill>
              </a:rPr>
              <a:t>)</a:t>
            </a:r>
          </a:p>
        </p:txBody>
      </p:sp>
      <p:graphicFrame>
        <p:nvGraphicFramePr>
          <p:cNvPr id="6" name="Πίνακας 6">
            <a:extLst>
              <a:ext uri="{FF2B5EF4-FFF2-40B4-BE49-F238E27FC236}">
                <a16:creationId xmlns:a16="http://schemas.microsoft.com/office/drawing/2014/main" id="{DDA33AA1-299D-479C-B41D-F295A0935B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4053717"/>
              </p:ext>
            </p:extLst>
          </p:nvPr>
        </p:nvGraphicFramePr>
        <p:xfrm>
          <a:off x="197426" y="2353474"/>
          <a:ext cx="11783291" cy="25345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8100">
                  <a:extLst>
                    <a:ext uri="{9D8B030D-6E8A-4147-A177-3AD203B41FA5}">
                      <a16:colId xmlns:a16="http://schemas.microsoft.com/office/drawing/2014/main" val="3921190803"/>
                    </a:ext>
                  </a:extLst>
                </a:gridCol>
                <a:gridCol w="1432365">
                  <a:extLst>
                    <a:ext uri="{9D8B030D-6E8A-4147-A177-3AD203B41FA5}">
                      <a16:colId xmlns:a16="http://schemas.microsoft.com/office/drawing/2014/main" val="987769463"/>
                    </a:ext>
                  </a:extLst>
                </a:gridCol>
                <a:gridCol w="1475509">
                  <a:extLst>
                    <a:ext uri="{9D8B030D-6E8A-4147-A177-3AD203B41FA5}">
                      <a16:colId xmlns:a16="http://schemas.microsoft.com/office/drawing/2014/main" val="602745528"/>
                    </a:ext>
                  </a:extLst>
                </a:gridCol>
                <a:gridCol w="1537855">
                  <a:extLst>
                    <a:ext uri="{9D8B030D-6E8A-4147-A177-3AD203B41FA5}">
                      <a16:colId xmlns:a16="http://schemas.microsoft.com/office/drawing/2014/main" val="2407290334"/>
                    </a:ext>
                  </a:extLst>
                </a:gridCol>
                <a:gridCol w="2079035">
                  <a:extLst>
                    <a:ext uri="{9D8B030D-6E8A-4147-A177-3AD203B41FA5}">
                      <a16:colId xmlns:a16="http://schemas.microsoft.com/office/drawing/2014/main" val="1066163121"/>
                    </a:ext>
                  </a:extLst>
                </a:gridCol>
                <a:gridCol w="2046155">
                  <a:extLst>
                    <a:ext uri="{9D8B030D-6E8A-4147-A177-3AD203B41FA5}">
                      <a16:colId xmlns:a16="http://schemas.microsoft.com/office/drawing/2014/main" val="1498169615"/>
                    </a:ext>
                  </a:extLst>
                </a:gridCol>
                <a:gridCol w="1974272">
                  <a:extLst>
                    <a:ext uri="{9D8B030D-6E8A-4147-A177-3AD203B41FA5}">
                      <a16:colId xmlns:a16="http://schemas.microsoft.com/office/drawing/2014/main" val="367955269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sz="1800" dirty="0"/>
                        <a:t>Ταμείο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800" dirty="0" err="1"/>
                        <a:t>Εγκεκρ</a:t>
                      </a:r>
                      <a:r>
                        <a:rPr lang="el-GR" sz="1800" dirty="0"/>
                        <a:t>/</a:t>
                      </a:r>
                      <a:r>
                        <a:rPr lang="el-GR" sz="1800" dirty="0" err="1"/>
                        <a:t>νοι</a:t>
                      </a:r>
                      <a:r>
                        <a:rPr lang="el-GR" sz="1800" dirty="0"/>
                        <a:t> Πόροι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800" dirty="0"/>
                        <a:t>Εξειδίκευση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800" dirty="0"/>
                        <a:t>Προσκλήσεις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800" dirty="0"/>
                        <a:t>Εντάξεις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800" dirty="0"/>
                        <a:t>Νομικές Δεσμεύσεις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800" dirty="0"/>
                        <a:t>Πληρωμές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9267959"/>
                  </a:ext>
                </a:extLst>
              </a:tr>
              <a:tr h="579071">
                <a:tc>
                  <a:txBody>
                    <a:bodyPr/>
                    <a:lstStyle/>
                    <a:p>
                      <a:pPr algn="ctr"/>
                      <a:r>
                        <a:rPr lang="el-GR" sz="2400" b="1" dirty="0"/>
                        <a:t>ΕΤΠΑ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l-GR" sz="2400" b="1" dirty="0"/>
                        <a:t>211,5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/>
                        <a:t>254,1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/>
                        <a:t>261,5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/>
                        <a:t>175,3</a:t>
                      </a:r>
                      <a:r>
                        <a:rPr lang="el-GR" sz="2400" b="1" dirty="0"/>
                        <a:t> (82,9%)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/>
                        <a:t>64</a:t>
                      </a:r>
                      <a:r>
                        <a:rPr lang="el-GR" sz="2400" b="1" dirty="0"/>
                        <a:t>,</a:t>
                      </a:r>
                      <a:r>
                        <a:rPr lang="en-US" sz="2400" b="1" dirty="0"/>
                        <a:t>5</a:t>
                      </a:r>
                      <a:r>
                        <a:rPr lang="el-GR" sz="2400" b="1" dirty="0"/>
                        <a:t> (30,5%)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/>
                        <a:t>31,8</a:t>
                      </a:r>
                      <a:r>
                        <a:rPr lang="el-GR" sz="2400" b="1" dirty="0"/>
                        <a:t> (15,0%)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2252380"/>
                  </a:ext>
                </a:extLst>
              </a:tr>
              <a:tr h="610244">
                <a:tc>
                  <a:txBody>
                    <a:bodyPr/>
                    <a:lstStyle/>
                    <a:p>
                      <a:pPr algn="ctr"/>
                      <a:r>
                        <a:rPr lang="el-GR" sz="2400" b="1" dirty="0">
                          <a:solidFill>
                            <a:srgbClr val="0070C0"/>
                          </a:solidFill>
                        </a:rPr>
                        <a:t>ΕΚΤ+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l-GR" sz="2400" b="1" dirty="0">
                          <a:solidFill>
                            <a:srgbClr val="0070C0"/>
                          </a:solidFill>
                        </a:rPr>
                        <a:t>73,8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>
                          <a:solidFill>
                            <a:srgbClr val="0070C0"/>
                          </a:solidFill>
                        </a:rPr>
                        <a:t>60,9</a:t>
                      </a:r>
                      <a:endParaRPr lang="el-GR" sz="24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>
                          <a:solidFill>
                            <a:srgbClr val="0070C0"/>
                          </a:solidFill>
                        </a:rPr>
                        <a:t>55,0</a:t>
                      </a:r>
                      <a:endParaRPr lang="el-GR" sz="24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>
                          <a:solidFill>
                            <a:srgbClr val="0070C0"/>
                          </a:solidFill>
                        </a:rPr>
                        <a:t>67,9</a:t>
                      </a:r>
                      <a:r>
                        <a:rPr lang="el-GR" sz="2400" b="1" dirty="0">
                          <a:solidFill>
                            <a:srgbClr val="0070C0"/>
                          </a:solidFill>
                        </a:rPr>
                        <a:t> (92,0%)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>
                          <a:solidFill>
                            <a:srgbClr val="0070C0"/>
                          </a:solidFill>
                        </a:rPr>
                        <a:t>60,5</a:t>
                      </a:r>
                      <a:r>
                        <a:rPr lang="el-GR" sz="2400" b="1" dirty="0">
                          <a:solidFill>
                            <a:srgbClr val="0070C0"/>
                          </a:solidFill>
                        </a:rPr>
                        <a:t> (82%)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>
                          <a:solidFill>
                            <a:srgbClr val="0070C0"/>
                          </a:solidFill>
                        </a:rPr>
                        <a:t>38,7</a:t>
                      </a:r>
                      <a:r>
                        <a:rPr lang="el-GR" sz="2400" b="1" dirty="0">
                          <a:solidFill>
                            <a:srgbClr val="0070C0"/>
                          </a:solidFill>
                        </a:rPr>
                        <a:t> (52,4%)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2510839"/>
                  </a:ext>
                </a:extLst>
              </a:tr>
              <a:tr h="705148">
                <a:tc>
                  <a:txBody>
                    <a:bodyPr/>
                    <a:lstStyle/>
                    <a:p>
                      <a:r>
                        <a:rPr lang="el-GR" sz="2400" b="1" dirty="0"/>
                        <a:t>Σύνολο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l-GR" sz="2400" b="1" dirty="0">
                          <a:solidFill>
                            <a:srgbClr val="002060"/>
                          </a:solidFill>
                        </a:rPr>
                        <a:t>285,3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>
                          <a:solidFill>
                            <a:srgbClr val="002060"/>
                          </a:solidFill>
                        </a:rPr>
                        <a:t>315,0</a:t>
                      </a:r>
                      <a:endParaRPr lang="el-GR" sz="24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>
                          <a:solidFill>
                            <a:srgbClr val="002060"/>
                          </a:solidFill>
                        </a:rPr>
                        <a:t>316,5</a:t>
                      </a:r>
                      <a:endParaRPr lang="el-GR" sz="24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>
                          <a:solidFill>
                            <a:srgbClr val="002060"/>
                          </a:solidFill>
                        </a:rPr>
                        <a:t>243,3</a:t>
                      </a:r>
                      <a:r>
                        <a:rPr lang="el-GR" sz="2400" b="1" dirty="0">
                          <a:solidFill>
                            <a:srgbClr val="002060"/>
                          </a:solidFill>
                        </a:rPr>
                        <a:t> (85,2%)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>
                          <a:solidFill>
                            <a:srgbClr val="002060"/>
                          </a:solidFill>
                        </a:rPr>
                        <a:t>125,0</a:t>
                      </a:r>
                      <a:r>
                        <a:rPr lang="el-GR" sz="2400" b="1" dirty="0">
                          <a:solidFill>
                            <a:srgbClr val="002060"/>
                          </a:solidFill>
                        </a:rPr>
                        <a:t> (43,8%)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>
                          <a:solidFill>
                            <a:srgbClr val="002060"/>
                          </a:solidFill>
                        </a:rPr>
                        <a:t>70,5</a:t>
                      </a:r>
                      <a:r>
                        <a:rPr lang="el-GR" sz="2400" b="1" dirty="0">
                          <a:solidFill>
                            <a:srgbClr val="002060"/>
                          </a:solidFill>
                        </a:rPr>
                        <a:t> (24,7%)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45585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3813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1C38F8-0AFE-C853-C0D4-251DCD3869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46C8409-3990-44C7-8118-9F80A7908334">
            <a:extLst>
              <a:ext uri="{FF2B5EF4-FFF2-40B4-BE49-F238E27FC236}">
                <a16:creationId xmlns:a16="http://schemas.microsoft.com/office/drawing/2014/main" id="{4DC2E6B9-4FE0-FD8C-2CA0-BF39ACBA41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" y="4763"/>
            <a:ext cx="12187237" cy="679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3A5137E-F3A7-F020-62D1-87B40E013453}"/>
              </a:ext>
            </a:extLst>
          </p:cNvPr>
          <p:cNvSpPr txBox="1"/>
          <p:nvPr/>
        </p:nvSpPr>
        <p:spPr>
          <a:xfrm>
            <a:off x="542818" y="492155"/>
            <a:ext cx="1085584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l-GR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Εκχωρήσεις</a:t>
            </a:r>
          </a:p>
        </p:txBody>
      </p:sp>
      <p:graphicFrame>
        <p:nvGraphicFramePr>
          <p:cNvPr id="2" name="Πίνακας 1">
            <a:extLst>
              <a:ext uri="{FF2B5EF4-FFF2-40B4-BE49-F238E27FC236}">
                <a16:creationId xmlns:a16="http://schemas.microsoft.com/office/drawing/2014/main" id="{C1FC8096-A942-C48C-A178-E88B1DAC1C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7087464"/>
              </p:ext>
            </p:extLst>
          </p:nvPr>
        </p:nvGraphicFramePr>
        <p:xfrm>
          <a:off x="207818" y="1254265"/>
          <a:ext cx="11772899" cy="52863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3946">
                  <a:extLst>
                    <a:ext uri="{9D8B030D-6E8A-4147-A177-3AD203B41FA5}">
                      <a16:colId xmlns:a16="http://schemas.microsoft.com/office/drawing/2014/main" val="3694777012"/>
                    </a:ext>
                  </a:extLst>
                </a:gridCol>
                <a:gridCol w="8801100">
                  <a:extLst>
                    <a:ext uri="{9D8B030D-6E8A-4147-A177-3AD203B41FA5}">
                      <a16:colId xmlns:a16="http://schemas.microsoft.com/office/drawing/2014/main" val="4120256749"/>
                    </a:ext>
                  </a:extLst>
                </a:gridCol>
                <a:gridCol w="1537853">
                  <a:extLst>
                    <a:ext uri="{9D8B030D-6E8A-4147-A177-3AD203B41FA5}">
                      <a16:colId xmlns:a16="http://schemas.microsoft.com/office/drawing/2014/main" val="378277473"/>
                    </a:ext>
                  </a:extLst>
                </a:gridCol>
              </a:tblGrid>
              <a:tr h="339684">
                <a:tc>
                  <a:txBody>
                    <a:bodyPr/>
                    <a:lstStyle/>
                    <a:p>
                      <a:r>
                        <a:rPr lang="el-GR" dirty="0"/>
                        <a:t>Φορέας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Δράση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Ποσό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3089252"/>
                  </a:ext>
                </a:extLst>
              </a:tr>
              <a:tr h="2162265">
                <a:tc>
                  <a:txBody>
                    <a:bodyPr/>
                    <a:lstStyle/>
                    <a:p>
                      <a:r>
                        <a:rPr lang="el-GR" sz="2200" dirty="0"/>
                        <a:t>ΕΦΕΠΑΕ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l-GR" sz="2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Ενίσχυση συνεργασίας μεταξύ επιχειρήσεων και ερευνητικών φορέων στους τομείς προτεραιότητας της Περιφέρειας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l-GR" sz="2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Ενίσχυση επιχειρηματικότητας στους τομείς  προτεραιότητας της Περιφέρειας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l-GR" sz="2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Δράσεις προώθησης στην απασχόληση ανέργων σε  κλάδους αιχμής και  αναδυόμενους τομείς  της περιφερειακής οικονομίας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l-GR" sz="2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Επιχορήγηση φορέων Κοινωνικής και Αλληλέγγυας Οικονομίας (ΚΑΛΟ) στην Περιφέρεια Νοτίου Αιγαίου</a:t>
                      </a:r>
                      <a:endParaRPr lang="el-GR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l-GR" sz="2200" dirty="0"/>
                        <a:t>2.000.000</a:t>
                      </a:r>
                    </a:p>
                    <a:p>
                      <a:pPr algn="r"/>
                      <a:endParaRPr lang="el-GR" sz="2200" dirty="0"/>
                    </a:p>
                    <a:p>
                      <a:pPr algn="r"/>
                      <a:r>
                        <a:rPr lang="el-GR" sz="2200" dirty="0"/>
                        <a:t>5.000.000</a:t>
                      </a:r>
                    </a:p>
                    <a:p>
                      <a:pPr algn="r"/>
                      <a:endParaRPr lang="el-GR" sz="2200" dirty="0"/>
                    </a:p>
                    <a:p>
                      <a:pPr algn="r"/>
                      <a:r>
                        <a:rPr lang="el-GR" sz="2200" dirty="0"/>
                        <a:t>2.000.000</a:t>
                      </a:r>
                    </a:p>
                    <a:p>
                      <a:pPr algn="r"/>
                      <a:endParaRPr lang="el-GR" sz="2200" dirty="0"/>
                    </a:p>
                    <a:p>
                      <a:pPr algn="r"/>
                      <a:r>
                        <a:rPr lang="el-GR" sz="2200" dirty="0"/>
                        <a:t>1.500.000</a:t>
                      </a:r>
                    </a:p>
                    <a:p>
                      <a:pPr algn="r"/>
                      <a:endParaRPr lang="el-GR" sz="2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5516384"/>
                  </a:ext>
                </a:extLst>
              </a:tr>
              <a:tr h="594448">
                <a:tc>
                  <a:txBody>
                    <a:bodyPr/>
                    <a:lstStyle/>
                    <a:p>
                      <a:r>
                        <a:rPr lang="el-GR" sz="2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ΕΥΔ ΠΕΚΑ</a:t>
                      </a:r>
                      <a:endParaRPr lang="el-GR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Ανακαίνιση παλαιών ιδιωτικών κατοικιών με ήπιες ενεργειακές παρεμβάσεις</a:t>
                      </a:r>
                      <a:endParaRPr lang="el-GR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l-GR" sz="2200" dirty="0"/>
                        <a:t>4.000.000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9186620"/>
                  </a:ext>
                </a:extLst>
              </a:tr>
              <a:tr h="594448">
                <a:tc>
                  <a:txBody>
                    <a:bodyPr/>
                    <a:lstStyle/>
                    <a:p>
                      <a:r>
                        <a:rPr lang="el-GR" sz="2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ΕΥ ΣΥΔΜΕΥ</a:t>
                      </a:r>
                      <a:endParaRPr lang="el-GR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Ολοκληρωμένες δράσεις ένταξης των υπηκόων τρίτων χωρών στην αγορά εργασίας</a:t>
                      </a:r>
                      <a:endParaRPr lang="el-GR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l-GR" sz="2200" dirty="0"/>
                        <a:t>3.840.000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2056312"/>
                  </a:ext>
                </a:extLst>
              </a:tr>
              <a:tr h="622945">
                <a:tc gridSpan="2">
                  <a:txBody>
                    <a:bodyPr/>
                    <a:lstStyle/>
                    <a:p>
                      <a:r>
                        <a:rPr lang="el-GR" sz="2200" b="1" dirty="0"/>
                        <a:t>Σύνολο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l-GR" sz="2200" b="1" dirty="0"/>
                        <a:t>18.340.000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28215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77417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228A50-EC0C-ED9E-FDE6-F92C4A42AC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46C8409-3990-44C7-8118-9F80A7908334">
            <a:extLst>
              <a:ext uri="{FF2B5EF4-FFF2-40B4-BE49-F238E27FC236}">
                <a16:creationId xmlns:a16="http://schemas.microsoft.com/office/drawing/2014/main" id="{E016521F-8219-658D-E2B6-5C80DCC441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" y="4763"/>
            <a:ext cx="12187237" cy="679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125B0E3-A265-C4D8-6A93-EA9F4EBC77C2}"/>
              </a:ext>
            </a:extLst>
          </p:cNvPr>
          <p:cNvSpPr txBox="1"/>
          <p:nvPr/>
        </p:nvSpPr>
        <p:spPr>
          <a:xfrm>
            <a:off x="542818" y="492155"/>
            <a:ext cx="10855842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l-GR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Κ</a:t>
            </a:r>
            <a:r>
              <a:rPr lang="el-GR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ανόνα</a:t>
            </a:r>
            <a:r>
              <a:rPr lang="el-GR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ς</a:t>
            </a: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65000"/>
                    <a:lumOff val="35000"/>
                  </a:sys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lang="el-GR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αυτόματης αποδέσμευσης</a:t>
            </a:r>
            <a:endParaRPr lang="en-US" sz="3200" b="1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l-GR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ν+3</a:t>
            </a:r>
          </a:p>
        </p:txBody>
      </p:sp>
      <p:graphicFrame>
        <p:nvGraphicFramePr>
          <p:cNvPr id="3" name="Πίνακας 2">
            <a:extLst>
              <a:ext uri="{FF2B5EF4-FFF2-40B4-BE49-F238E27FC236}">
                <a16:creationId xmlns:a16="http://schemas.microsoft.com/office/drawing/2014/main" id="{C2A3D3E4-8966-E98F-86A9-3910BDA8BE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2443146"/>
              </p:ext>
            </p:extLst>
          </p:nvPr>
        </p:nvGraphicFramePr>
        <p:xfrm>
          <a:off x="594278" y="1878132"/>
          <a:ext cx="11121082" cy="33762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95444">
                  <a:extLst>
                    <a:ext uri="{9D8B030D-6E8A-4147-A177-3AD203B41FA5}">
                      <a16:colId xmlns:a16="http://schemas.microsoft.com/office/drawing/2014/main" val="2296905539"/>
                    </a:ext>
                  </a:extLst>
                </a:gridCol>
                <a:gridCol w="2496034">
                  <a:extLst>
                    <a:ext uri="{9D8B030D-6E8A-4147-A177-3AD203B41FA5}">
                      <a16:colId xmlns:a16="http://schemas.microsoft.com/office/drawing/2014/main" val="1340145637"/>
                    </a:ext>
                  </a:extLst>
                </a:gridCol>
                <a:gridCol w="2922693">
                  <a:extLst>
                    <a:ext uri="{9D8B030D-6E8A-4147-A177-3AD203B41FA5}">
                      <a16:colId xmlns:a16="http://schemas.microsoft.com/office/drawing/2014/main" val="2946160573"/>
                    </a:ext>
                  </a:extLst>
                </a:gridCol>
                <a:gridCol w="2148070">
                  <a:extLst>
                    <a:ext uri="{9D8B030D-6E8A-4147-A177-3AD203B41FA5}">
                      <a16:colId xmlns:a16="http://schemas.microsoft.com/office/drawing/2014/main" val="1450024666"/>
                    </a:ext>
                  </a:extLst>
                </a:gridCol>
                <a:gridCol w="1858841">
                  <a:extLst>
                    <a:ext uri="{9D8B030D-6E8A-4147-A177-3AD203B41FA5}">
                      <a16:colId xmlns:a16="http://schemas.microsoft.com/office/drawing/2014/main" val="376367293"/>
                    </a:ext>
                  </a:extLst>
                </a:gridCol>
              </a:tblGrid>
              <a:tr h="1316330">
                <a:tc gridSpan="5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2800" b="1" kern="1200" dirty="0">
                          <a:solidFill>
                            <a:schemeClr val="lt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Κάλυψη Δέσμευσης έτους 202</a:t>
                      </a:r>
                      <a:r>
                        <a:rPr lang="en-US" sz="2800" b="1" kern="1200" dirty="0">
                          <a:solidFill>
                            <a:schemeClr val="lt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3</a:t>
                      </a:r>
                      <a:r>
                        <a:rPr lang="el-GR" sz="2800" b="1" kern="1200" dirty="0">
                          <a:solidFill>
                            <a:schemeClr val="lt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(στο τέλος του 202</a:t>
                      </a:r>
                      <a:r>
                        <a:rPr lang="en-US" sz="2800" b="1" kern="1200" dirty="0">
                          <a:solidFill>
                            <a:schemeClr val="lt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6</a:t>
                      </a:r>
                      <a:r>
                        <a:rPr lang="el-GR" sz="2800" b="1" kern="1200" dirty="0">
                          <a:solidFill>
                            <a:schemeClr val="lt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)                                                                                   μετά την αφαίρεση προκαταβολών και αιτημάτων πληρωμής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2359196"/>
                  </a:ext>
                </a:extLst>
              </a:tr>
              <a:tr h="81132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200">
                          <a:effectLst/>
                        </a:rPr>
                        <a:t> 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2000" b="1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Δέσμευση έτους 202</a:t>
                      </a:r>
                      <a:r>
                        <a:rPr lang="en-US" sz="2000" b="1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el-GR" sz="2000" b="1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2000" b="1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Σύνολο προκαταβολών      μέχρι 2025</a:t>
                      </a:r>
                      <a:endParaRPr lang="el-GR" sz="2000" b="1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2000" b="1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Συνολική ΕΣ Αιτήσεων</a:t>
                      </a:r>
                      <a:endParaRPr lang="el-GR" sz="2000" b="1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2000" b="1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ν+3 2026</a:t>
                      </a:r>
                      <a:endParaRPr lang="el-GR" sz="2000" b="1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32241104"/>
                  </a:ext>
                </a:extLst>
              </a:tr>
              <a:tr h="352065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800" kern="1200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ΕΤΠΑ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1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36.050.947</a:t>
                      </a:r>
                      <a:r>
                        <a:rPr lang="el-GR" sz="2000" b="1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,00</a:t>
                      </a:r>
                      <a:endParaRPr lang="el-GR" sz="2000" b="1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2000" b="1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8.672.591,66</a:t>
                      </a:r>
                      <a:endParaRPr lang="el-GR" sz="2000" b="1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l-GR" sz="2000" b="1" kern="1200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14.593.282,47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l-GR" sz="2000" b="1" kern="1200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12.785.099,91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06943285"/>
                  </a:ext>
                </a:extLst>
              </a:tr>
              <a:tr h="37751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800" b="1" kern="1200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ΕΚΤ +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1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12.577.186</a:t>
                      </a:r>
                      <a:r>
                        <a:rPr lang="el-GR" sz="2000" b="1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,00</a:t>
                      </a:r>
                      <a:endParaRPr lang="el-GR" sz="2000" b="1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2000" b="1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2.029.592,51</a:t>
                      </a:r>
                      <a:endParaRPr lang="el-GR" sz="2000" b="1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2000" b="1" kern="1200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18.360.661,16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2000" b="1" kern="1200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7.813.067,67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6061477"/>
                  </a:ext>
                </a:extLst>
              </a:tr>
              <a:tr h="34690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1800" b="1" kern="1200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ΣΥΝΟΛΟ            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1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48.628.160</a:t>
                      </a:r>
                      <a:r>
                        <a:rPr lang="el-GR" sz="2000" b="1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,00</a:t>
                      </a:r>
                      <a:endParaRPr lang="el-GR" sz="2000" b="1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2000" b="1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10.702.184,17</a:t>
                      </a:r>
                      <a:endParaRPr lang="el-GR" sz="2000" b="1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2000" b="1" kern="1200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32.953.943,63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2000" b="1" kern="1200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-4.972.032,24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20218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41560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46C8409-3990-44C7-8118-9F80A7908334">
            <a:extLst>
              <a:ext uri="{FF2B5EF4-FFF2-40B4-BE49-F238E27FC236}">
                <a16:creationId xmlns:a16="http://schemas.microsoft.com/office/drawing/2014/main" id="{282BD8AD-7E6E-29C3-2258-F988B7F1B0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" y="4763"/>
            <a:ext cx="12187237" cy="679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DF7BD15-0288-5CE3-0D68-B4790413E4FC}"/>
              </a:ext>
            </a:extLst>
          </p:cNvPr>
          <p:cNvSpPr txBox="1"/>
          <p:nvPr/>
        </p:nvSpPr>
        <p:spPr>
          <a:xfrm>
            <a:off x="309281" y="-13447"/>
            <a:ext cx="11787983" cy="65749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</a:pPr>
            <a:r>
              <a:rPr lang="el-GR" sz="3200" b="1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Έργα Στρατηγικής Σημασίας</a:t>
            </a:r>
            <a:endParaRPr lang="el-GR" sz="3200" b="1" dirty="0">
              <a:solidFill>
                <a:schemeClr val="accent6">
                  <a:lumMod val="50000"/>
                </a:schemeClr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lvl="0" algn="just"/>
            <a:endParaRPr lang="el-GR" sz="1400" b="1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l-GR" sz="2200" b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Έργα μεταφοράς, επεξεργασίας και διάθεσης λυμάτων οικισμών </a:t>
            </a:r>
            <a:r>
              <a:rPr lang="el-GR" sz="2200" b="1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Αφάντου</a:t>
            </a:r>
            <a:r>
              <a:rPr lang="el-GR" sz="2200" b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, Αρχαγγέλου και </a:t>
            </a:r>
            <a:r>
              <a:rPr lang="el-GR" sz="2200" b="1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Λάρδου</a:t>
            </a:r>
            <a:r>
              <a:rPr lang="el-GR" sz="2200" b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Ρόδου </a:t>
            </a:r>
          </a:p>
          <a:p>
            <a:pPr marL="457200" indent="-4572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l-GR" sz="2200" b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Ενεργειακή αναβάθμιση Γενικού Νοσοκομείου Σύρου </a:t>
            </a:r>
          </a:p>
          <a:p>
            <a:pPr marL="457200" indent="-4572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l-GR" sz="2200" b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Επέκταση Νοσοκομείου - ΚΥ Νάξου</a:t>
            </a:r>
            <a:endParaRPr lang="el-GR" sz="2200" b="1" dirty="0">
              <a:latin typeface="Cambria" panose="02040503050406030204" pitchFamily="18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l-GR" sz="2200" b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Κατασκευή νέου τεχνικού γεφύρωσης ποταμού </a:t>
            </a:r>
            <a:r>
              <a:rPr lang="el-GR" sz="2200" b="1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Γαδουρά</a:t>
            </a:r>
            <a:r>
              <a:rPr lang="el-GR" sz="2200" b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επί της Εθνικής Οδού Ρόδου – Λίνδου </a:t>
            </a:r>
          </a:p>
          <a:p>
            <a:pPr marL="457200" indent="-4572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l-GR" sz="2200" b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Κέντρα Κοινότητας και Δομές αντιμετώπισης της φτώχειας ΠΝΑ </a:t>
            </a:r>
            <a:endParaRPr lang="el-GR" sz="2200" b="1" dirty="0">
              <a:latin typeface="Cambria" panose="02040503050406030204" pitchFamily="18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l-GR" sz="2200" b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Προώθηση/υποστήριξη παιδιών για την ένταξή τους στην προσχολική εκπαίδευση, καθώς και την πρόσβαση παιδιών σχολικής ηλικίας, εφήβων και ατόμων με αναπηρία σε υπηρεσίες δημιουργικής απασχόλησης </a:t>
            </a:r>
            <a:endParaRPr lang="el-GR" sz="2200" b="1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68751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E265676276D4543BB11AFED9F4FA674" ma:contentTypeVersion="11" ma:contentTypeDescription="Create a new document." ma:contentTypeScope="" ma:versionID="489af8e6b8a22be9f50cd6b013f474cb">
  <xsd:schema xmlns:xsd="http://www.w3.org/2001/XMLSchema" xmlns:xs="http://www.w3.org/2001/XMLSchema" xmlns:p="http://schemas.microsoft.com/office/2006/metadata/properties" xmlns:ns2="f8753f4c-4ed1-4889-8ca1-d877a73afbbb" targetNamespace="http://schemas.microsoft.com/office/2006/metadata/properties" ma:root="true" ma:fieldsID="ace170b66a2c002ef48a05deb4e9b04c" ns2:_="">
    <xsd:import namespace="f8753f4c-4ed1-4889-8ca1-d877a73afb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8753f4c-4ed1-4889-8ca1-d877a73afbb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CB7F4EB-849C-49DE-AAD9-BE337BBFFB8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8753f4c-4ed1-4889-8ca1-d877a73afb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ADB47E6-296F-4EF5-93EE-B0E7497589E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1D22F72-559D-43A1-99B2-38EFC4477859}">
  <ds:schemaRefs>
    <ds:schemaRef ds:uri="http://schemas.microsoft.com/office/2006/documentManagement/types"/>
    <ds:schemaRef ds:uri="http://schemas.microsoft.com/office/infopath/2007/PartnerControls"/>
    <ds:schemaRef ds:uri="http://purl.org/dc/dcmitype/"/>
    <ds:schemaRef ds:uri="http://www.w3.org/XML/1998/namespace"/>
    <ds:schemaRef ds:uri="http://schemas.microsoft.com/office/2006/metadata/properties"/>
    <ds:schemaRef ds:uri="http://purl.org/dc/elements/1.1/"/>
    <ds:schemaRef ds:uri="f8753f4c-4ed1-4889-8ca1-d877a73afbbb"/>
    <ds:schemaRef ds:uri="http://schemas.openxmlformats.org/package/2006/metadata/core-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6517</TotalTime>
  <Words>582</Words>
  <Application>Microsoft Office PowerPoint</Application>
  <PresentationFormat>Ευρεία οθόνη</PresentationFormat>
  <Paragraphs>239</Paragraphs>
  <Slides>11</Slides>
  <Notes>6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Cambria</vt:lpstr>
      <vt:lpstr>Office Theme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Αγγελική Καρέτσου</dc:creator>
  <cp:lastModifiedBy>ΑΡΑΓΙΑΝΝΗΣ ΒΑΓΓΕΛΗΣ</cp:lastModifiedBy>
  <cp:revision>382</cp:revision>
  <cp:lastPrinted>2026-05-18T12:07:20Z</cp:lastPrinted>
  <dcterms:created xsi:type="dcterms:W3CDTF">2021-02-16T06:12:53Z</dcterms:created>
  <dcterms:modified xsi:type="dcterms:W3CDTF">2026-05-18T12:08:01Z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0x0101009E265676276D4543BB11AFED9F4FA674</vt:lpwstr>
  </property>
</Properties>
</file>