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4713" r:id="rId5"/>
    <p:sldId id="4718" r:id="rId6"/>
    <p:sldId id="4719" r:id="rId7"/>
    <p:sldId id="4715" r:id="rId8"/>
    <p:sldId id="4720" r:id="rId9"/>
    <p:sldId id="4703" r:id="rId10"/>
    <p:sldId id="4704" r:id="rId11"/>
    <p:sldId id="4709" r:id="rId12"/>
    <p:sldId id="4699" r:id="rId13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DC76"/>
    <a:srgbClr val="FFE1E4"/>
    <a:srgbClr val="D8EAF8"/>
    <a:srgbClr val="6600CC"/>
    <a:srgbClr val="6CA22A"/>
    <a:srgbClr val="993300"/>
    <a:srgbClr val="FF4343"/>
    <a:srgbClr val="11D540"/>
    <a:srgbClr val="66FF33"/>
    <a:srgbClr val="FF9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1783" autoAdjust="0"/>
  </p:normalViewPr>
  <p:slideViewPr>
    <p:cSldViewPr snapToGrid="0">
      <p:cViewPr varScale="1">
        <p:scale>
          <a:sx n="92" d="100"/>
          <a:sy n="92" d="100"/>
        </p:scale>
        <p:origin x="4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1EDB0D09-4538-440C-A280-0DD851182400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AC3582BB-24E1-4209-88B2-1CC451C8FFE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3371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1"/>
            <a:ext cx="2918831" cy="495029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AB05EEAC-F3A6-423A-8EBB-CE6A5AF8295F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A59F2D1E-F9BA-4AAF-8C3D-51BD360F1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27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9F2D1E-F9BA-4AAF-8C3D-51BD360F10A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7393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A099D-DB32-8460-FE1B-85361C861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BBA8FB6F-A5B0-91A7-66A2-5468C04321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9F297798-3407-63E6-DBCB-ED869F8A63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5849EF7-07F8-A7D0-B197-2491CED37C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9F2D1E-F9BA-4AAF-8C3D-51BD360F10A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799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F2D1E-F9BA-4AAF-8C3D-51BD360F10A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9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F2D1E-F9BA-4AAF-8C3D-51BD360F10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89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F2D1E-F9BA-4AAF-8C3D-51BD360F10A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475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F2D1E-F9BA-4AAF-8C3D-51BD360F10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052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0B11-64B2-42DB-9BA4-3FCB2BBA28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A9432C-63D2-4813-80D4-A9AF8EB4D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1157F-E023-4C91-8D49-F182D23B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EDC8C-A583-49FD-A638-C01993ACC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8EAA5-4306-43A4-9A13-B71C94546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41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2854B-E584-4117-A560-9BB7F2AA3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40C2CC-F080-48AC-9E6E-030E139BE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F0F05-306E-4A19-8672-D1FDF0859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29FC0-232C-4AC3-867A-BE85BC090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5A094-AE57-4005-BCF0-DC7029B0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6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EA3720-455B-445B-A110-C519D9677D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586F79-17B7-409A-AC30-9A468ED88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0FCC5-2923-470E-BD4F-BA33AB252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09F4D-0B56-4807-824D-AE9E46F5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FF015-0CEA-4777-8C3B-E9EC42DD0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11F18-2F3C-4F41-94D6-E4A9AD93F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83597-031E-4594-BAD0-A3D769E2B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B353E-39B5-453D-AF46-D114ACDC8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49049-4806-4A00-B516-87B7B3485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5CB82-A7BA-43CE-8872-9DE673F5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1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D946D-4347-4FEE-9E3F-93D0982B5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DE276-EAAD-4927-99CD-8408D7FF4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8A9FD-CEB1-4FC3-8434-6C342D1FF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EB472-D200-472D-89C8-87A4A7698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FA01A-E3D8-4E64-88D2-3DF84E310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359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0102A-276E-4A4A-AB86-E5C01FEEC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60E8-A14B-484D-B845-08EA9F1ACE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A657D7-38CE-43F3-888C-3F2CDB7BA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6A0C30-9794-4612-86FE-7B1B595A1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F8147-8AA0-4CD7-AE47-AAC1B9E0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CBFA5-D329-462C-A0E7-389348A77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2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79582-687D-4147-B869-F41E37430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51540-06E6-4C67-95D2-1A7BB320D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96D3ED-663C-416F-B2EF-72437C566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61FCC8-DDB4-4D3C-81A5-3B26B1E11F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68527E-B1CB-4441-A904-79534364B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43D0B8-E529-4DE5-9E71-E14168AB1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BC3CB2-59FF-4C22-9331-557108A4C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48038C-6A78-44BB-B834-A3FEE88F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0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17976-E0E6-494D-A7E2-9BE48184C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F64A64-FBAE-4F04-8044-95C673D53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75E3B7-07AA-49F9-A770-E012D45DC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E5CAC3-B0D1-4AD1-AA32-35E63D7FF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8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390C3B-1E27-4C35-B9CD-7D49B7084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C28AF1-3E0F-47CE-A458-74BE9264F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EF0ACB-3C6B-40B1-8C2E-B82B2E559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0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36D54-B61F-469A-BC69-AB118D566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C13E0-7758-482E-9A14-DF2501D0C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9A5732-C32F-4F47-A49E-D7AEECC3F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BC81C-EA08-4A97-8D51-794C3032E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20CE98-FCA1-4457-AB44-2391CEC55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65F2DE-6C9E-4480-9B6F-5605EC688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5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E870-C1CF-4C84-8A1F-8B89F834D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64AC6C-E8CA-45B0-A7E1-37C4E6729E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000B6-6188-4ED5-84A5-8197C8AF0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27671-A950-4DC5-BFA7-A7BF7E206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5B550-23D3-4842-8D99-EDD8D6149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B4E22-D1DA-4390-A3F4-32AA150A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2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ECD070-77FD-4917-BBB7-B63FA591A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704F5-F073-4889-B8D6-9E06741A2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35F0F-4B01-47B1-AD3F-FF6BF02FF3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4186C-A6DD-451A-A860-91DCE26019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D8B07-D544-4DD6-83A7-2DE0DC93CB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99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995D76-0460-D2AD-1BEF-FCA3EB53B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Θέση περιεχομένου 4" descr="Εικόνα που περιέχει κείμενο, στιγμιότυπο οθόνης, γραμματοσειρά, Μπελ ηλεκτρίκ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81A557C9-A3AF-49AF-6B36-749531EA66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85DD831F-78B2-D724-54BD-86237A1A02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933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2ABA1-D4D3-7CA4-FD11-1A9D3A6BD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E746D98A-5FC8-61BF-DE94-15B94A2CDA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5DB76DE-5FE1-7A5C-E2E1-6CCBA2DC0BB9}"/>
              </a:ext>
            </a:extLst>
          </p:cNvPr>
          <p:cNvSpPr txBox="1"/>
          <p:nvPr/>
        </p:nvSpPr>
        <p:spPr>
          <a:xfrm>
            <a:off x="789213" y="2077521"/>
            <a:ext cx="10515600" cy="901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9875" marR="0" lvl="0" indent="-269875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Προγραμματισμός Προσκλήσεων</a:t>
            </a:r>
            <a:endParaRPr kumimoji="0" lang="el-G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308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93FE6-A95D-7447-3896-76F5F6206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D8801A71-A5D8-67A4-99EB-37F31D5519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9" y="17120"/>
            <a:ext cx="12187237" cy="6791325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94EF62D9-0262-82F6-264B-BDD8B04DA5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725811"/>
              </p:ext>
            </p:extLst>
          </p:nvPr>
        </p:nvGraphicFramePr>
        <p:xfrm>
          <a:off x="17119" y="540864"/>
          <a:ext cx="12131913" cy="62830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4459">
                  <a:extLst>
                    <a:ext uri="{9D8B030D-6E8A-4147-A177-3AD203B41FA5}">
                      <a16:colId xmlns:a16="http://schemas.microsoft.com/office/drawing/2014/main" val="4056045371"/>
                    </a:ext>
                  </a:extLst>
                </a:gridCol>
                <a:gridCol w="5253754">
                  <a:extLst>
                    <a:ext uri="{9D8B030D-6E8A-4147-A177-3AD203B41FA5}">
                      <a16:colId xmlns:a16="http://schemas.microsoft.com/office/drawing/2014/main" val="2659717519"/>
                    </a:ext>
                  </a:extLst>
                </a:gridCol>
                <a:gridCol w="818608">
                  <a:extLst>
                    <a:ext uri="{9D8B030D-6E8A-4147-A177-3AD203B41FA5}">
                      <a16:colId xmlns:a16="http://schemas.microsoft.com/office/drawing/2014/main" val="1789743580"/>
                    </a:ext>
                  </a:extLst>
                </a:gridCol>
                <a:gridCol w="2626877">
                  <a:extLst>
                    <a:ext uri="{9D8B030D-6E8A-4147-A177-3AD203B41FA5}">
                      <a16:colId xmlns:a16="http://schemas.microsoft.com/office/drawing/2014/main" val="2629950372"/>
                    </a:ext>
                  </a:extLst>
                </a:gridCol>
                <a:gridCol w="2718215">
                  <a:extLst>
                    <a:ext uri="{9D8B030D-6E8A-4147-A177-3AD203B41FA5}">
                      <a16:colId xmlns:a16="http://schemas.microsoft.com/office/drawing/2014/main" val="1243211745"/>
                    </a:ext>
                  </a:extLst>
                </a:gridCol>
              </a:tblGrid>
              <a:tr h="52284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α/α</a:t>
                      </a:r>
                      <a:endParaRPr lang="el-GR" sz="17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Τίτλος Πρόσκλησης</a:t>
                      </a:r>
                      <a:endParaRPr lang="el-GR" sz="17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b="1" u="none" strike="noStrike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Πρ</a:t>
                      </a:r>
                      <a:r>
                        <a:rPr lang="el-GR" sz="17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</a:t>
                      </a:r>
                      <a:endParaRPr lang="el-GR" sz="17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Δυνητικοί δικαιούχοι</a:t>
                      </a:r>
                      <a:endParaRPr lang="el-GR" sz="17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b="1" u="none" strike="noStrike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Συγχρ</a:t>
                      </a:r>
                      <a:r>
                        <a:rPr lang="el-GR" sz="17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 ΔΔ</a:t>
                      </a:r>
                      <a:endParaRPr lang="el-GR" sz="17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extLst>
                  <a:ext uri="{0D108BD9-81ED-4DB2-BD59-A6C34878D82A}">
                    <a16:rowId xmlns:a16="http://schemas.microsoft.com/office/drawing/2014/main" val="747055159"/>
                  </a:ext>
                </a:extLst>
              </a:tr>
              <a:tr h="33172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l-GR" sz="18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Ενίσχυση ερευνητικών υποδομών  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b="0" i="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Ερευνητικοί φορείς</a:t>
                      </a:r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1.000.000</a:t>
                      </a:r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extLst>
                  <a:ext uri="{0D108BD9-81ED-4DB2-BD59-A6C34878D82A}">
                    <a16:rowId xmlns:a16="http://schemas.microsoft.com/office/drawing/2014/main" val="471689962"/>
                  </a:ext>
                </a:extLst>
              </a:tr>
              <a:tr h="55297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l-GR" sz="1800" b="0" i="0" u="none" strike="noStrike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Ενίσχυση συνεργασίας επιχειρήσεων και ερευνητικών φορέων  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b="0" i="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Ερευνητικά ιδρύματα &amp; φορείς, επιχειρήσεις </a:t>
                      </a:r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2.000.000</a:t>
                      </a:r>
                    </a:p>
                  </a:txBody>
                  <a:tcPr marL="6829" marR="6829" marT="6829" marB="0" anchor="ctr"/>
                </a:tc>
                <a:extLst>
                  <a:ext uri="{0D108BD9-81ED-4DB2-BD59-A6C34878D82A}">
                    <a16:rowId xmlns:a16="http://schemas.microsoft.com/office/drawing/2014/main" val="3315597026"/>
                  </a:ext>
                </a:extLst>
              </a:tr>
              <a:tr h="395531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l-GR" sz="1800" b="0" i="0" u="none" strike="noStrike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Ενίσχυση επιχειρηματικότητας  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b="0" i="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Επιχειρήσεις</a:t>
                      </a:r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7.000.000</a:t>
                      </a:r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extLst>
                  <a:ext uri="{0D108BD9-81ED-4DB2-BD59-A6C34878D82A}">
                    <a16:rowId xmlns:a16="http://schemas.microsoft.com/office/drawing/2014/main" val="1902934420"/>
                  </a:ext>
                </a:extLst>
              </a:tr>
              <a:tr h="485581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l-GR" sz="1800" b="0" i="0" u="none" strike="noStrike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Ενίσχυση της ανθεκτικότητας των υδάτινων πόρων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b="0" i="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2Α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ΟΤΑ, ΔΕΥΑ</a:t>
                      </a:r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16.550.000</a:t>
                      </a:r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extLst>
                  <a:ext uri="{0D108BD9-81ED-4DB2-BD59-A6C34878D82A}">
                    <a16:rowId xmlns:a16="http://schemas.microsoft.com/office/drawing/2014/main" val="2675113205"/>
                  </a:ext>
                </a:extLst>
              </a:tr>
              <a:tr h="55386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l-GR" sz="1800" b="0" i="0" u="none" strike="noStrike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Βελτίωση της πρόσβασης σε βιώσιμη και προσιτή στέγαση  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b="0" i="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2Β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Περιφέρεια, Δήμοι</a:t>
                      </a:r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8.000.000</a:t>
                      </a:r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extLst>
                  <a:ext uri="{0D108BD9-81ED-4DB2-BD59-A6C34878D82A}">
                    <a16:rowId xmlns:a16="http://schemas.microsoft.com/office/drawing/2014/main" val="1729060625"/>
                  </a:ext>
                </a:extLst>
              </a:tr>
              <a:tr h="52284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Βελτίωση / αναβάθμιση κτιριακών υποδομών και εξοπλισμού τριτοβάθμιας εκπαίδευσης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b="0" i="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l-GR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Πανεπιστήμιο Αιγαίου</a:t>
                      </a:r>
                    </a:p>
                    <a:p>
                      <a:pPr algn="l" fontAlgn="ctr"/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2.000.000</a:t>
                      </a:r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extLst>
                  <a:ext uri="{0D108BD9-81ED-4DB2-BD59-A6C34878D82A}">
                    <a16:rowId xmlns:a16="http://schemas.microsoft.com/office/drawing/2014/main" val="872266066"/>
                  </a:ext>
                </a:extLst>
              </a:tr>
              <a:tr h="77739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r>
                        <a:rPr lang="el-GR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Ανάπτυξη κινητών μονάδων υγείας και ιατρικής φροντίδας στο σπίτι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7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</a:t>
                      </a:r>
                      <a:endParaRPr lang="en-US" sz="1700" b="0" i="0" u="none" strike="noStrike" kern="1200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endParaRPr lang="el-GR" sz="1700" b="0" i="0" u="none" strike="noStrike" kern="1200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29" marR="6829" marT="682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l-GR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Υπουργείο Υγείας, Επιτελική Δομή τομέα Υγείας, - 2η ΥΠΕ</a:t>
                      </a:r>
                    </a:p>
                  </a:txBody>
                  <a:tcPr marL="6829" marR="6829" marT="682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3.660.000</a:t>
                      </a:r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extLst>
                  <a:ext uri="{0D108BD9-81ED-4DB2-BD59-A6C34878D82A}">
                    <a16:rowId xmlns:a16="http://schemas.microsoft.com/office/drawing/2014/main" val="448225117"/>
                  </a:ext>
                </a:extLst>
              </a:tr>
              <a:tr h="77739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Υποστήριξη παιδιών  στην προσχολική εκπαίδευση   και  την πρόσβασή  σε υπηρεσίες δημιουργικής απασχόλησης (2026-2027)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7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</a:t>
                      </a:r>
                      <a:endParaRPr lang="en-US" sz="1700" b="0" i="0" u="none" strike="noStrike" kern="1200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endParaRPr lang="el-GR" sz="1700" b="0" i="0" u="none" strike="noStrike" kern="1200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29" marR="6829" marT="6829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7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Ε.Ε.Τ.Α.Α.</a:t>
                      </a:r>
                      <a:endParaRPr lang="en-US" sz="1700" b="0" i="0" u="none" strike="noStrike" kern="1200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algn="l" rtl="0" fontAlgn="b"/>
                      <a:endParaRPr lang="en-US" sz="1700" b="0" i="0" u="none" strike="noStrike" kern="1200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29" marR="6829" marT="682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1.800.000</a:t>
                      </a:r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extLst>
                  <a:ext uri="{0D108BD9-81ED-4DB2-BD59-A6C34878D82A}">
                    <a16:rowId xmlns:a16="http://schemas.microsoft.com/office/drawing/2014/main" val="3986619785"/>
                  </a:ext>
                </a:extLst>
              </a:tr>
              <a:tr h="80064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Ενίσχυση ψηφιακών δεξιοτήτων ατόμων  κάτω από το όριο της φτώχειας και ευάλωτων ομάδων, </a:t>
                      </a:r>
                      <a:r>
                        <a:rPr lang="el-GR" sz="1700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περιλαμ</a:t>
                      </a:r>
                      <a:r>
                        <a:rPr lang="en-US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-</a:t>
                      </a:r>
                      <a:r>
                        <a:rPr lang="el-GR" sz="1700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βανομένων</a:t>
                      </a:r>
                      <a:r>
                        <a:rPr lang="el-GR" sz="170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των κατοίκων απομακρυσμένων νησιών</a:t>
                      </a: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7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</a:t>
                      </a:r>
                      <a:endParaRPr lang="en-US" sz="1700" b="0" i="0" u="none" strike="noStrike" kern="1200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endParaRPr lang="el-GR" sz="1700" b="0" i="0" u="none" strike="noStrike" kern="1200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29" marR="6829" marT="68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7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Περιφέρεια, Δήμοι, δημόσιοι φορείς, φορείς της κοινωνίας των πολιτών</a:t>
                      </a:r>
                      <a:endParaRPr lang="en-US" sz="1700" b="0" i="0" u="none" strike="noStrike" kern="1200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29" marR="6829" marT="682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700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579.110</a:t>
                      </a:r>
                      <a:endParaRPr lang="el-GR" sz="17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extLst>
                  <a:ext uri="{0D108BD9-81ED-4DB2-BD59-A6C34878D82A}">
                    <a16:rowId xmlns:a16="http://schemas.microsoft.com/office/drawing/2014/main" val="938456265"/>
                  </a:ext>
                </a:extLst>
              </a:tr>
              <a:tr h="546782">
                <a:tc>
                  <a:txBody>
                    <a:bodyPr/>
                    <a:lstStyle/>
                    <a:p>
                      <a:pPr algn="ctr" fontAlgn="ctr"/>
                      <a:endParaRPr lang="el-GR" sz="1600" b="0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Σύνολο</a:t>
                      </a:r>
                      <a:endParaRPr lang="el-GR" sz="1800" b="1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l-GR" sz="1800" b="1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1800" b="1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800" b="1" u="none" strike="noStrike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42.589.110</a:t>
                      </a:r>
                      <a:endParaRPr lang="el-GR" sz="1800" b="1" i="0" u="none" strike="noStrike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29" marR="6829" marT="6829" marB="0" anchor="b"/>
                </a:tc>
                <a:extLst>
                  <a:ext uri="{0D108BD9-81ED-4DB2-BD59-A6C34878D82A}">
                    <a16:rowId xmlns:a16="http://schemas.microsoft.com/office/drawing/2014/main" val="305986999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C91C318-9FA3-3D55-309A-3EAE2C7DCC0E}"/>
              </a:ext>
            </a:extLst>
          </p:cNvPr>
          <p:cNvSpPr txBox="1"/>
          <p:nvPr/>
        </p:nvSpPr>
        <p:spPr>
          <a:xfrm>
            <a:off x="789212" y="-36924"/>
            <a:ext cx="10515600" cy="5777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9875" marR="0" lvl="0" indent="-269875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Προγραμματισμός Προσκλήσεων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317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789213" y="2077521"/>
            <a:ext cx="10515600" cy="1824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9875" indent="-269875" algn="ctr">
              <a:lnSpc>
                <a:spcPct val="150000"/>
              </a:lnSpc>
              <a:spcAft>
                <a:spcPts val="800"/>
              </a:spcAft>
            </a:pPr>
            <a:r>
              <a:rPr lang="el-GR" sz="40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Μεθοδολογία και κριτήρια                  επιλογής πράξεων</a:t>
            </a:r>
            <a:endParaRPr lang="el-GR" sz="4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274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6F207-863A-7C1A-3E89-91D3D43F7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361F0BD9-72BD-185A-6AF8-AA7D972749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5DCCE8C-C829-5A5E-B53B-441774F111D2}"/>
              </a:ext>
            </a:extLst>
          </p:cNvPr>
          <p:cNvSpPr txBox="1"/>
          <p:nvPr/>
        </p:nvSpPr>
        <p:spPr>
          <a:xfrm>
            <a:off x="838200" y="315172"/>
            <a:ext cx="10515600" cy="658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9875" marR="0" lvl="0" indent="-269875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Μεθοδολογία και κριτήρια επιλογής πράξεων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B93742-ED84-7FA7-EFE0-5F3388D5A7D3}"/>
              </a:ext>
            </a:extLst>
          </p:cNvPr>
          <p:cNvSpPr txBox="1"/>
          <p:nvPr/>
        </p:nvSpPr>
        <p:spPr>
          <a:xfrm>
            <a:off x="524256" y="823188"/>
            <a:ext cx="11425804" cy="7032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127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l-GR" sz="800" b="0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lvl="0" indent="127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Δ.1.1 Ενίσχυση ερευνητικών υποδομών σε τομείς προτεραιότητας της Περιφέρειας</a:t>
            </a:r>
          </a:p>
          <a:p>
            <a:pPr lvl="0" indent="1270">
              <a:lnSpc>
                <a:spcPct val="150000"/>
              </a:lnSpc>
              <a:spcAft>
                <a:spcPts val="800"/>
              </a:spcAft>
              <a:defRPr/>
            </a:pP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Δ.1.2 Ενίσχυση συνεργασίας μεταξύ επιχειρήσεων και ερευνητικών φορέων στους τομείς προτεραιότητας της Περιφέρειας</a:t>
            </a:r>
          </a:p>
          <a:p>
            <a:pPr indent="1270">
              <a:lnSpc>
                <a:spcPct val="150000"/>
              </a:lnSpc>
              <a:spcAft>
                <a:spcPts val="800"/>
              </a:spcAft>
            </a:pP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Δ.1.7 Ενίσχυση επιχειρηματικότητας στους τομείς  προτεραιότητας της Περιφέρειας</a:t>
            </a:r>
          </a:p>
          <a:p>
            <a:pPr marL="0" marR="0" lvl="0" indent="127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lvl="0" indent="127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6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lvl="0" indent="127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lvl="0" indent="127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170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838200" y="315172"/>
            <a:ext cx="10515600" cy="658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9875" indent="-269875" algn="ctr">
              <a:lnSpc>
                <a:spcPct val="150000"/>
              </a:lnSpc>
              <a:spcAft>
                <a:spcPts val="800"/>
              </a:spcAft>
            </a:pPr>
            <a:r>
              <a:rPr lang="el-GR" sz="28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Μεθοδολογία και κριτήρια επιλογής πράξεων</a:t>
            </a:r>
            <a:endParaRPr lang="el-GR" sz="2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58DD36-9C58-D9E7-B585-2EF5157C0AF1}"/>
              </a:ext>
            </a:extLst>
          </p:cNvPr>
          <p:cNvSpPr txBox="1"/>
          <p:nvPr/>
        </p:nvSpPr>
        <p:spPr>
          <a:xfrm>
            <a:off x="921442" y="1006068"/>
            <a:ext cx="10894506" cy="5441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270">
              <a:lnSpc>
                <a:spcPct val="150000"/>
              </a:lnSpc>
              <a:spcAft>
                <a:spcPts val="800"/>
              </a:spcAft>
            </a:pPr>
            <a:endParaRPr lang="el-GR" sz="800" u="sng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indent="1270">
              <a:lnSpc>
                <a:spcPct val="150000"/>
              </a:lnSpc>
              <a:spcAft>
                <a:spcPts val="800"/>
              </a:spcAft>
            </a:pPr>
            <a:r>
              <a:rPr lang="el-GR" sz="2600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Δράση</a:t>
            </a:r>
            <a:r>
              <a:rPr lang="el-GR" sz="26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Δ.1.1</a:t>
            </a:r>
          </a:p>
          <a:p>
            <a:pPr indent="1270">
              <a:lnSpc>
                <a:spcPct val="150000"/>
              </a:lnSpc>
              <a:spcAft>
                <a:spcPts val="800"/>
              </a:spcAft>
            </a:pPr>
            <a:r>
              <a:rPr lang="el-GR" sz="2600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Πρόσκληση</a:t>
            </a:r>
            <a:r>
              <a:rPr lang="el-GR" sz="26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Ενίσχυση ερευνητικών υποδομών σε τομείς προτεραιότητας της Περιφέρειας</a:t>
            </a:r>
          </a:p>
          <a:p>
            <a:pPr indent="1270">
              <a:lnSpc>
                <a:spcPct val="150000"/>
              </a:lnSpc>
              <a:spcAft>
                <a:spcPts val="800"/>
              </a:spcAft>
            </a:pPr>
            <a:r>
              <a:rPr lang="el-GR" sz="2600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Μεθοδολογία</a:t>
            </a:r>
            <a:r>
              <a:rPr lang="el-GR" sz="26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Συγκριτική</a:t>
            </a:r>
            <a:r>
              <a:rPr lang="el-GR" sz="26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(τρία από τα πέντε κριτήρια της ομάδας 3: Σκοπιμότητα και όλα τα κριτήρια της ομάδας  4 «Ωριμότητα», επιδέχονται βαθμολόγηση με πολλαπλές τιμές)</a:t>
            </a:r>
          </a:p>
          <a:p>
            <a:pPr indent="1270">
              <a:lnSpc>
                <a:spcPct val="150000"/>
              </a:lnSpc>
              <a:spcAft>
                <a:spcPts val="800"/>
              </a:spcAft>
            </a:pPr>
            <a:r>
              <a:rPr lang="el-GR" sz="2400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l-GR" sz="24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indent="1270">
              <a:lnSpc>
                <a:spcPct val="150000"/>
              </a:lnSpc>
              <a:spcAft>
                <a:spcPts val="800"/>
              </a:spcAft>
            </a:pPr>
            <a:endParaRPr lang="el-GR" sz="20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844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5944775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838200" y="447376"/>
            <a:ext cx="10515600" cy="658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9875" marR="0" lvl="0" indent="-269875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Μεθοδολογία και κριτήρια επιλογής πράξεων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58DD36-9C58-D9E7-B585-2EF5157C0AF1}"/>
              </a:ext>
            </a:extLst>
          </p:cNvPr>
          <p:cNvSpPr txBox="1"/>
          <p:nvPr/>
        </p:nvSpPr>
        <p:spPr>
          <a:xfrm>
            <a:off x="838200" y="1235034"/>
            <a:ext cx="11155878" cy="6157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127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Δράση</a:t>
            </a:r>
            <a:r>
              <a:rPr kumimoji="0" lang="el-GR" sz="2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Δ.1.2</a:t>
            </a:r>
          </a:p>
          <a:p>
            <a:pPr marL="0" marR="0" lvl="0" indent="127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Πρόσκληση</a:t>
            </a:r>
            <a:r>
              <a:rPr kumimoji="0" lang="el-GR" sz="2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Ενίσχυση συνεργασίας μεταξύ επιχειρήσεων και ερευνητικών φορέων στους τομείς προτεραιότητας της Περιφέρειας</a:t>
            </a:r>
          </a:p>
          <a:p>
            <a:pPr marL="0" marR="0" lvl="0" indent="127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Μεθοδολογία</a:t>
            </a:r>
            <a:r>
              <a:rPr kumimoji="0" lang="el-GR" sz="2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Συγκριτική</a:t>
            </a:r>
          </a:p>
          <a:p>
            <a:pPr marL="0" marR="0" lvl="0" indent="127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Βαθμολόγηση</a:t>
            </a:r>
            <a:r>
              <a:rPr kumimoji="0" lang="el-GR" sz="2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Περιγραφή Επενδυτικού Σχεδίου </a:t>
            </a:r>
            <a:r>
              <a:rPr kumimoji="0" lang="el-GR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el-GR" sz="24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συντελεστής στάθμισης 40%</a:t>
            </a:r>
            <a:r>
              <a:rPr kumimoji="0" lang="el-GR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), 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Ποσοστό EBITDA προς τον κύκλο εργασιών </a:t>
            </a:r>
            <a:r>
              <a:rPr kumimoji="0" lang="el-GR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el-GR" sz="24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συντελεστής στάθμισης 20%), 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Αριθμός  Εργαζομένων </a:t>
            </a:r>
            <a:r>
              <a:rPr lang="el-GR" sz="2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συντελεστής στάθμιση 20%) </a:t>
            </a:r>
            <a:r>
              <a:rPr lang="el-GR" sz="24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Διακρίσεις  Βραβεύσεις 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(συντελεστής στάθμισης 20%)</a:t>
            </a:r>
          </a:p>
          <a:p>
            <a:pPr marL="0" marR="0" lvl="0" indent="127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5813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933203" y="61912"/>
            <a:ext cx="10515600" cy="658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9875" marR="0" lvl="0" indent="-269875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Μεθοδολογία και κριτήρια επιλογής πράξεων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58DD36-9C58-D9E7-B585-2EF5157C0AF1}"/>
              </a:ext>
            </a:extLst>
          </p:cNvPr>
          <p:cNvSpPr txBox="1"/>
          <p:nvPr/>
        </p:nvSpPr>
        <p:spPr>
          <a:xfrm>
            <a:off x="778824" y="720618"/>
            <a:ext cx="11155878" cy="6991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127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Δράση</a:t>
            </a:r>
            <a:r>
              <a:rPr kumimoji="0" lang="el-GR" sz="2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Δ.1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.7</a:t>
            </a:r>
            <a:endParaRPr kumimoji="0" lang="el-GR" sz="28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lvl="0" indent="127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Πρόσκληση</a:t>
            </a:r>
            <a:r>
              <a:rPr kumimoji="0" lang="el-GR" sz="2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Ενίσχυση επιχειρηματικότητας στους τομείς  προτεραιότητας της Περιφέρειας</a:t>
            </a:r>
          </a:p>
          <a:p>
            <a:pPr lvl="0" indent="1270">
              <a:lnSpc>
                <a:spcPct val="150000"/>
              </a:lnSpc>
              <a:spcAft>
                <a:spcPts val="800"/>
              </a:spcAft>
              <a:defRPr/>
            </a:pPr>
            <a:r>
              <a:rPr lang="el-GR" sz="2800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Μεθοδολογία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Συγκριτική </a:t>
            </a:r>
          </a:p>
          <a:p>
            <a:pPr lvl="0" indent="1270">
              <a:lnSpc>
                <a:spcPct val="150000"/>
              </a:lnSpc>
              <a:spcAft>
                <a:spcPts val="800"/>
              </a:spcAft>
              <a:defRPr/>
            </a:pPr>
            <a:r>
              <a:rPr lang="el-GR" sz="2800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Βαθμολόγηση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Περιγραφή Επενδυτικού Σχεδίου </a:t>
            </a:r>
            <a:r>
              <a:rPr lang="el-GR" sz="24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(συντελεστής στάθμισης 20%), Σύνδεση με ΔΕΑ (συντελεστής στάθμισης 20%), 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Ποσοστό EBITDA προς τον κύκλο εργασιών </a:t>
            </a:r>
            <a:r>
              <a:rPr lang="el-GR" sz="24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(συντελεστής στάθμισης 10%), 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Κύκλος εργασιών </a:t>
            </a:r>
            <a:r>
              <a:rPr lang="el-GR" sz="24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(συντελεστής στάθμιση 10%) 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Αριθμός  Εργαζομένων (</a:t>
            </a:r>
            <a:r>
              <a:rPr lang="el-GR" sz="24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συντελεστής στάθμιση 20%</a:t>
            </a:r>
            <a:r>
              <a:rPr lang="el-GR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 Διαθέσιμα κεφάλαια </a:t>
            </a:r>
            <a:r>
              <a:rPr lang="el-GR" sz="24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(συντελεστής στάθμισης 20%)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220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658586" y="2952212"/>
            <a:ext cx="10614660" cy="739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l-GR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Ευχαριστώ για την προσοχή σας</a:t>
            </a:r>
          </a:p>
        </p:txBody>
      </p:sp>
    </p:spTree>
    <p:extLst>
      <p:ext uri="{BB962C8B-B14F-4D97-AF65-F5344CB8AC3E}">
        <p14:creationId xmlns:p14="http://schemas.microsoft.com/office/powerpoint/2010/main" val="2180178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265676276D4543BB11AFED9F4FA674" ma:contentTypeVersion="11" ma:contentTypeDescription="Create a new document." ma:contentTypeScope="" ma:versionID="489af8e6b8a22be9f50cd6b013f474cb">
  <xsd:schema xmlns:xsd="http://www.w3.org/2001/XMLSchema" xmlns:xs="http://www.w3.org/2001/XMLSchema" xmlns:p="http://schemas.microsoft.com/office/2006/metadata/properties" xmlns:ns2="f8753f4c-4ed1-4889-8ca1-d877a73afbbb" targetNamespace="http://schemas.microsoft.com/office/2006/metadata/properties" ma:root="true" ma:fieldsID="ace170b66a2c002ef48a05deb4e9b04c" ns2:_="">
    <xsd:import namespace="f8753f4c-4ed1-4889-8ca1-d877a73afb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753f4c-4ed1-4889-8ca1-d877a73afb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D22F72-559D-43A1-99B2-38EFC4477859}">
  <ds:schemaRefs>
    <ds:schemaRef ds:uri="http://purl.org/dc/dcmitype/"/>
    <ds:schemaRef ds:uri="http://schemas.openxmlformats.org/package/2006/metadata/core-properties"/>
    <ds:schemaRef ds:uri="http://www.w3.org/XML/1998/namespace"/>
    <ds:schemaRef ds:uri="f8753f4c-4ed1-4889-8ca1-d877a73afbbb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ADB47E6-296F-4EF5-93EE-B0E7497589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B7F4EB-849C-49DE-AAD9-BE337BBFFB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753f4c-4ed1-4889-8ca1-d877a73af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6401</TotalTime>
  <Words>426</Words>
  <Application>Microsoft Office PowerPoint</Application>
  <PresentationFormat>Ευρεία οθόνη</PresentationFormat>
  <Paragraphs>88</Paragraphs>
  <Slides>9</Slides>
  <Notes>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Αγγελική Καρέτσου</dc:creator>
  <cp:lastModifiedBy>ΑΡΑΓΙΑΝΝΗΣ ΒΑΓΓΕΛΗΣ</cp:lastModifiedBy>
  <cp:revision>360</cp:revision>
  <cp:lastPrinted>2023-06-28T11:21:40Z</cp:lastPrinted>
  <dcterms:created xsi:type="dcterms:W3CDTF">2021-02-16T06:12:53Z</dcterms:created>
  <dcterms:modified xsi:type="dcterms:W3CDTF">2026-05-18T08:26:27Z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0x0101009E265676276D4543BB11AFED9F4FA674</vt:lpwstr>
  </property>
</Properties>
</file>