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4713" r:id="rId5"/>
    <p:sldId id="4689" r:id="rId6"/>
    <p:sldId id="4690" r:id="rId7"/>
    <p:sldId id="4693" r:id="rId8"/>
    <p:sldId id="4721" r:id="rId9"/>
    <p:sldId id="4720" r:id="rId10"/>
    <p:sldId id="4699" r:id="rId11"/>
    <p:sldId id="4718" r:id="rId12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66"/>
    <a:srgbClr val="FF9933"/>
    <a:srgbClr val="6600CC"/>
    <a:srgbClr val="6600FF"/>
    <a:srgbClr val="D8EAF8"/>
    <a:srgbClr val="884EDE"/>
    <a:srgbClr val="AEDC76"/>
    <a:srgbClr val="FFE1E4"/>
    <a:srgbClr val="6CA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34" autoAdjust="0"/>
    <p:restoredTop sz="91783" autoAdjust="0"/>
  </p:normalViewPr>
  <p:slideViewPr>
    <p:cSldViewPr snapToGrid="0">
      <p:cViewPr varScale="1">
        <p:scale>
          <a:sx n="92" d="100"/>
          <a:sy n="92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247" cy="49569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49827" y="0"/>
            <a:ext cx="2946246" cy="49569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EDB0D09-4538-440C-A280-0DD851182400}" type="datetimeFigureOut">
              <a:rPr lang="el-GR" smtClean="0"/>
              <a:t>18/5/2026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2" y="9378552"/>
            <a:ext cx="2946247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49827" y="9378552"/>
            <a:ext cx="2946246" cy="49569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C3582BB-24E1-4209-88B2-1CC451C8FFE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33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542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542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AB05EEAC-F3A6-423A-8EBB-CE6A5AF8295F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5427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5427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A59F2D1E-F9BA-4AAF-8C3D-51BD360F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F2D1E-F9BA-4AAF-8C3D-51BD360F10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0B11-64B2-42DB-9BA4-3FCB2BBA2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A9432C-63D2-4813-80D4-A9AF8EB4D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1157F-E023-4C91-8D49-F182D23B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EDC8C-A583-49FD-A638-C01993ACC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8EAA5-4306-43A4-9A13-B71C94546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2854B-E584-4117-A560-9BB7F2AA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0C2CC-F080-48AC-9E6E-030E139BE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F0F05-306E-4A19-8672-D1FDF085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29FC0-232C-4AC3-867A-BE85BC09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5A094-AE57-4005-BCF0-DC7029B0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6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A3720-455B-445B-A110-C519D9677D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586F79-17B7-409A-AC30-9A468ED88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0FCC5-2923-470E-BD4F-BA33AB25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09F4D-0B56-4807-824D-AE9E46F5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FF015-0CEA-4777-8C3B-E9EC42DD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11F18-2F3C-4F41-94D6-E4A9AD93F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83597-031E-4594-BAD0-A3D769E2B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B353E-39B5-453D-AF46-D114ACDC8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49049-4806-4A00-B516-87B7B348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5CB82-A7BA-43CE-8872-9DE673F5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1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946D-4347-4FEE-9E3F-93D0982B5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DE276-EAAD-4927-99CD-8408D7FF4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8A9FD-CEB1-4FC3-8434-6C342D1F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EB472-D200-472D-89C8-87A4A769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FA01A-E3D8-4E64-88D2-3DF84E310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5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0102A-276E-4A4A-AB86-E5C01FEE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0E8-A14B-484D-B845-08EA9F1ACE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A657D7-38CE-43F3-888C-3F2CDB7BA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A0C30-9794-4612-86FE-7B1B595A1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8147-8AA0-4CD7-AE47-AAC1B9E0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CBFA5-D329-462C-A0E7-389348A77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9582-687D-4147-B869-F41E37430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51540-06E6-4C67-95D2-1A7BB320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96D3ED-663C-416F-B2EF-72437C566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61FCC8-DDB4-4D3C-81A5-3B26B1E11F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68527E-B1CB-4441-A904-79534364B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43D0B8-E529-4DE5-9E71-E14168AB1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BC3CB2-59FF-4C22-9331-557108A4C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48038C-6A78-44BB-B834-A3FEE88F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0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17976-E0E6-494D-A7E2-9BE48184C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64A64-FBAE-4F04-8044-95C673D5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5E3B7-07AA-49F9-A770-E012D45D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E5CAC3-B0D1-4AD1-AA32-35E63D7F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90C3B-1E27-4C35-B9CD-7D49B7084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C28AF1-3E0F-47CE-A458-74BE9264F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F0ACB-3C6B-40B1-8C2E-B82B2E55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0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36D54-B61F-469A-BC69-AB118D566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C13E0-7758-482E-9A14-DF2501D0C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9A5732-C32F-4F47-A49E-D7AEECC3F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FBC81C-EA08-4A97-8D51-794C3032E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0CE98-FCA1-4457-AB44-2391CEC5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5F2DE-6C9E-4480-9B6F-5605EC68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5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E870-C1CF-4C84-8A1F-8B89F834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4AC6C-E8CA-45B0-A7E1-37C4E6729E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4000B6-6188-4ED5-84A5-8197C8AF0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27671-A950-4DC5-BFA7-A7BF7E206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5B550-23D3-4842-8D99-EDD8D614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B4E22-D1DA-4390-A3F4-32AA150A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CD070-77FD-4917-BBB7-B63FA591A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704F5-F073-4889-B8D6-9E06741A2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35F0F-4B01-47B1-AD3F-FF6BF02FF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9144B-82F8-47C9-9FC9-6C21D11BC2D6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4186C-A6DD-451A-A860-91DCE2601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8B07-D544-4DD6-83A7-2DE0DC93C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6AD4-86D7-41AE-8375-93E1F61D9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939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853237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789213" y="2077521"/>
            <a:ext cx="10515600" cy="1824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9875" indent="-269875" algn="ctr">
              <a:lnSpc>
                <a:spcPct val="150000"/>
              </a:lnSpc>
              <a:spcAft>
                <a:spcPts val="800"/>
              </a:spcAft>
            </a:pPr>
            <a:r>
              <a:rPr lang="el-GR" sz="4000" b="1" kern="0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Ενημέρωση για θέματα αξιολόγησης του Προγράμματος</a:t>
            </a:r>
            <a:endParaRPr lang="el-GR" sz="4000" b="1" dirty="0">
              <a:solidFill>
                <a:srgbClr val="00206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82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33337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909BE83D-177B-7F28-B05F-C094A953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Σχέδιο αξιολόγησης </a:t>
            </a:r>
            <a:b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Προγράμματος «Νότιο Αιγαίο» 2021-2027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9230C0-F8F9-E0C7-246C-37DFA3926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1939926"/>
            <a:ext cx="11294076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l-GR" sz="3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l-GR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Έγκριση του Σχεδίου Αξιολόγησης – Αύγουστος 2023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l-GR" sz="3200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η</a:t>
            </a:r>
            <a:r>
              <a:rPr lang="el-GR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έκδοση - Οκτώβριος 2024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l-GR" sz="3200" baseline="30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η</a:t>
            </a:r>
            <a:r>
              <a:rPr lang="el-GR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έκδοση - Ιούνιος 2025</a:t>
            </a:r>
          </a:p>
        </p:txBody>
      </p:sp>
    </p:spTree>
    <p:extLst>
      <p:ext uri="{BB962C8B-B14F-4D97-AF65-F5344CB8AC3E}">
        <p14:creationId xmlns:p14="http://schemas.microsoft.com/office/powerpoint/2010/main" val="358118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07AB2020-9B1E-53C5-955E-A0530369D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891553"/>
              </p:ext>
            </p:extLst>
          </p:nvPr>
        </p:nvGraphicFramePr>
        <p:xfrm>
          <a:off x="356286" y="733303"/>
          <a:ext cx="11465774" cy="6029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4119">
                  <a:extLst>
                    <a:ext uri="{9D8B030D-6E8A-4147-A177-3AD203B41FA5}">
                      <a16:colId xmlns:a16="http://schemas.microsoft.com/office/drawing/2014/main" val="1478966165"/>
                    </a:ext>
                  </a:extLst>
                </a:gridCol>
                <a:gridCol w="8211804">
                  <a:extLst>
                    <a:ext uri="{9D8B030D-6E8A-4147-A177-3AD203B41FA5}">
                      <a16:colId xmlns:a16="http://schemas.microsoft.com/office/drawing/2014/main" val="3180115241"/>
                    </a:ext>
                  </a:extLst>
                </a:gridCol>
                <a:gridCol w="966355">
                  <a:extLst>
                    <a:ext uri="{9D8B030D-6E8A-4147-A177-3AD203B41FA5}">
                      <a16:colId xmlns:a16="http://schemas.microsoft.com/office/drawing/2014/main" val="3352560094"/>
                    </a:ext>
                  </a:extLst>
                </a:gridCol>
                <a:gridCol w="1493496">
                  <a:extLst>
                    <a:ext uri="{9D8B030D-6E8A-4147-A177-3AD203B41FA5}">
                      <a16:colId xmlns:a16="http://schemas.microsoft.com/office/drawing/2014/main" val="438969602"/>
                    </a:ext>
                  </a:extLst>
                </a:gridCol>
              </a:tblGrid>
              <a:tr h="360441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α/α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Τίτλος αξιολόγησης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Π/Υ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Εκτίμηση Ολοκλήρωσης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8823248"/>
                  </a:ext>
                </a:extLst>
              </a:tr>
              <a:tr h="4263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Αποτίμηση εφαρμογής του </a:t>
                      </a:r>
                      <a:r>
                        <a:rPr lang="el-GR" sz="1600" kern="1200" dirty="0" err="1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kern="100" dirty="0">
                        <a:solidFill>
                          <a:srgbClr val="00B05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3/2025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7796832"/>
                  </a:ext>
                </a:extLst>
              </a:tr>
              <a:tr h="4934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Ενδιάμεση Αξιολόγηση του </a:t>
                      </a:r>
                      <a:r>
                        <a:rPr lang="el-GR" sz="1600" kern="1200" dirty="0" err="1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kern="100" dirty="0">
                        <a:solidFill>
                          <a:srgbClr val="00B05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7619523"/>
                  </a:ext>
                </a:extLst>
              </a:tr>
              <a:tr h="4305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l-GR" sz="1600" kern="1200" baseline="300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Αξιολόγηση της στρατηγικής και των δράσεων επικοινωνίας</a:t>
                      </a:r>
                      <a:endParaRPr lang="el-GR" sz="1600" kern="100" dirty="0">
                        <a:solidFill>
                          <a:srgbClr val="6600CC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2363213"/>
                  </a:ext>
                </a:extLst>
              </a:tr>
              <a:tr h="3990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FF9933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του σχεδιασμού και της εφαρμογής των ΟΧΕ μικρών νησιών</a:t>
                      </a:r>
                      <a:endParaRPr lang="el-GR" sz="1600" kern="100" dirty="0">
                        <a:solidFill>
                          <a:srgbClr val="FF9933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3610771"/>
                  </a:ext>
                </a:extLst>
              </a:tr>
              <a:tr h="407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FF9933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του σχεδιασμού και της εφαρμογής των ΣΒΑΑ</a:t>
                      </a:r>
                      <a:endParaRPr lang="el-GR" sz="1600" kern="100" dirty="0">
                        <a:solidFill>
                          <a:srgbClr val="FF9933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941768"/>
                  </a:ext>
                </a:extLst>
              </a:tr>
              <a:tr h="4433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el-GR" sz="1600" kern="1200" baseline="300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Ενδιάμεση Αξιολόγηση του </a:t>
                      </a:r>
                      <a:r>
                        <a:rPr lang="el-GR" sz="1600" kern="1200" dirty="0" err="1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kern="100" dirty="0">
                        <a:solidFill>
                          <a:srgbClr val="00B05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7598581"/>
                  </a:ext>
                </a:extLst>
              </a:tr>
              <a:tr h="407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kern="120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ενίσχυση της Κοινωνικής Οικονομίας</a:t>
                      </a:r>
                      <a:endParaRPr lang="el-GR" sz="1600" kern="1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3774498"/>
                  </a:ext>
                </a:extLst>
              </a:tr>
              <a:tr h="47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kern="120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Μακροχρόνια και Πρωτοβάθμια Φροντίδα Υγείας</a:t>
                      </a:r>
                      <a:endParaRPr lang="el-GR" sz="1600" kern="1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0896442"/>
                  </a:ext>
                </a:extLst>
              </a:tr>
              <a:tr h="475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kern="120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</a:t>
                      </a:r>
                      <a:r>
                        <a:rPr lang="el-GR" sz="1600" kern="120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αποϊδρυματοποίηση</a:t>
                      </a:r>
                      <a:r>
                        <a:rPr lang="el-GR" sz="1600" kern="12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στο πλαίσιο της Πρωτοβουλίας: Εγγύηση για το Παιδί</a:t>
                      </a:r>
                      <a:endParaRPr lang="el-GR" sz="1600" kern="10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6671451"/>
                  </a:ext>
                </a:extLst>
              </a:tr>
              <a:tr h="5983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el-GR" sz="1600" kern="1200" baseline="300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rgbClr val="6600CC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Αξιολόγηση της στρατηγικής και των δράσεων επικοινωνίας</a:t>
                      </a:r>
                      <a:endParaRPr lang="el-GR" sz="1600" kern="100" dirty="0">
                        <a:solidFill>
                          <a:srgbClr val="6600CC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1805316"/>
                  </a:ext>
                </a:extLst>
              </a:tr>
              <a:tr h="517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επιπτώσεων του </a:t>
                      </a:r>
                      <a:r>
                        <a:rPr lang="el-GR" sz="1600" kern="1200" dirty="0" err="1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rgbClr val="00B05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«Νότιο Αιγαίο» 2021-2027, συνολική αποτίμηση και έκθεση σύνθεσης ευρημάτων αξιολογήσεων </a:t>
                      </a:r>
                      <a:endParaRPr lang="el-GR" sz="1600" kern="100" dirty="0">
                        <a:solidFill>
                          <a:srgbClr val="00B05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8745811"/>
                  </a:ext>
                </a:extLst>
              </a:tr>
              <a:tr h="51798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Σύνολο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39487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8F70D0C9-801C-35AC-A4E5-7F73CA44C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151" y="188427"/>
            <a:ext cx="62242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zh-CN" sz="20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Συνοπτικός πίνακας αξιολογήσεων Προγράμματος</a:t>
            </a:r>
            <a:endParaRPr kumimoji="0" lang="el-GR" altLang="zh-CN" sz="2000" b="0" i="0" u="none" strike="noStrike" cap="none" normalizeH="0" baseline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39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F380C-D6A8-D334-F6EF-4E0F40EE5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9BEF2FAB-9E61-B147-63A0-BE2567A5F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33337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Τίτλος 12">
            <a:extLst>
              <a:ext uri="{FF2B5EF4-FFF2-40B4-BE49-F238E27FC236}">
                <a16:creationId xmlns:a16="http://schemas.microsoft.com/office/drawing/2014/main" id="{E1C66C93-8FC0-AAA1-C7BA-FF3F0B17D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Πρόταση αναθεώρησης</a:t>
            </a:r>
          </a:p>
        </p:txBody>
      </p:sp>
      <p:sp>
        <p:nvSpPr>
          <p:cNvPr id="14" name="Θέση περιεχομένου 13">
            <a:extLst>
              <a:ext uri="{FF2B5EF4-FFF2-40B4-BE49-F238E27FC236}">
                <a16:creationId xmlns:a16="http://schemas.microsoft.com/office/drawing/2014/main" id="{05F65CEC-F0EB-2F9A-98A3-83E8BF788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0954" y="2162346"/>
            <a:ext cx="6993081" cy="2991549"/>
          </a:xfrm>
        </p:spPr>
        <p:txBody>
          <a:bodyPr>
            <a:noAutofit/>
          </a:bodyPr>
          <a:lstStyle/>
          <a:p>
            <a:r>
              <a:rPr lang="el-GR" sz="3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απαλοιφή μιας αξιολόγησης</a:t>
            </a:r>
          </a:p>
          <a:p>
            <a:pPr marL="0" indent="0">
              <a:buNone/>
            </a:pPr>
            <a:endParaRPr lang="el-GR" sz="3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l-GR" sz="3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χρονική μεταφορά 7 αξιολογήσεων</a:t>
            </a:r>
          </a:p>
          <a:p>
            <a:pPr marL="0" indent="0">
              <a:buNone/>
            </a:pPr>
            <a:endParaRPr lang="el-GR" sz="3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l-GR" sz="30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αντικατάσταση μιας αξιολόγησης</a:t>
            </a:r>
          </a:p>
        </p:txBody>
      </p:sp>
    </p:spTree>
    <p:extLst>
      <p:ext uri="{BB962C8B-B14F-4D97-AF65-F5344CB8AC3E}">
        <p14:creationId xmlns:p14="http://schemas.microsoft.com/office/powerpoint/2010/main" val="1443442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83E18-32DD-74F9-C85D-A4D225A3F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E794A031-9DAD-E595-F0BF-B3C0B0701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2187237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3D8949FF-9050-A5C9-3030-F752CDC4BE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379414"/>
              </p:ext>
            </p:extLst>
          </p:nvPr>
        </p:nvGraphicFramePr>
        <p:xfrm>
          <a:off x="145474" y="602668"/>
          <a:ext cx="11856026" cy="6162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063">
                  <a:extLst>
                    <a:ext uri="{9D8B030D-6E8A-4147-A177-3AD203B41FA5}">
                      <a16:colId xmlns:a16="http://schemas.microsoft.com/office/drawing/2014/main" val="1478966165"/>
                    </a:ext>
                  </a:extLst>
                </a:gridCol>
                <a:gridCol w="6681354">
                  <a:extLst>
                    <a:ext uri="{9D8B030D-6E8A-4147-A177-3AD203B41FA5}">
                      <a16:colId xmlns:a16="http://schemas.microsoft.com/office/drawing/2014/main" val="3180115241"/>
                    </a:ext>
                  </a:extLst>
                </a:gridCol>
                <a:gridCol w="997528">
                  <a:extLst>
                    <a:ext uri="{9D8B030D-6E8A-4147-A177-3AD203B41FA5}">
                      <a16:colId xmlns:a16="http://schemas.microsoft.com/office/drawing/2014/main" val="3352560094"/>
                    </a:ext>
                  </a:extLst>
                </a:gridCol>
                <a:gridCol w="966354">
                  <a:extLst>
                    <a:ext uri="{9D8B030D-6E8A-4147-A177-3AD203B41FA5}">
                      <a16:colId xmlns:a16="http://schemas.microsoft.com/office/drawing/2014/main" val="438969602"/>
                    </a:ext>
                  </a:extLst>
                </a:gridCol>
                <a:gridCol w="1423555">
                  <a:extLst>
                    <a:ext uri="{9D8B030D-6E8A-4147-A177-3AD203B41FA5}">
                      <a16:colId xmlns:a16="http://schemas.microsoft.com/office/drawing/2014/main" val="3229461493"/>
                    </a:ext>
                  </a:extLst>
                </a:gridCol>
                <a:gridCol w="1174172">
                  <a:extLst>
                    <a:ext uri="{9D8B030D-6E8A-4147-A177-3AD203B41FA5}">
                      <a16:colId xmlns:a16="http://schemas.microsoft.com/office/drawing/2014/main" val="2236943007"/>
                    </a:ext>
                  </a:extLst>
                </a:gridCol>
              </a:tblGrid>
              <a:tr h="463499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α/α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Τίτλος αξιολόγησης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Π/Υ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Προτ</a:t>
                      </a: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. Π/Υ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sz="12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Ολοκλήρωση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200" kern="1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Προτ</a:t>
                      </a:r>
                      <a:r>
                        <a:rPr lang="el-GR" sz="12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1200" kern="1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μενη</a:t>
                      </a:r>
                      <a:r>
                        <a:rPr lang="el-GR" sz="12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Ολοκλήρωση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8823248"/>
                  </a:ext>
                </a:extLst>
              </a:tr>
              <a:tr h="3457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Αποτίμηση εφαρμογής του </a:t>
                      </a:r>
                      <a:r>
                        <a:rPr lang="el-GR" sz="1600" kern="1200" dirty="0" err="1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3/2025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3/2025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7796832"/>
                  </a:ext>
                </a:extLst>
              </a:tr>
              <a:tr h="400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strike="sngStrike" kern="12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Ενδιάμεση Αξιολόγηση του </a:t>
                      </a:r>
                      <a:r>
                        <a:rPr lang="el-GR" sz="1600" strike="sngStrike" kern="1200" baseline="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strike="sngStrike" kern="12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strike="sngStrike" kern="100" baseline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strike="sngStrike" kern="1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30.000</a:t>
                      </a:r>
                      <a:endParaRPr lang="el-GR" sz="1600" strike="sngStrike" kern="100" baseline="0" dirty="0">
                        <a:solidFill>
                          <a:srgbClr val="FF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strike="sngStrike" kern="1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7619523"/>
                  </a:ext>
                </a:extLst>
              </a:tr>
              <a:tr h="3490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1</a:t>
                      </a:r>
                      <a:r>
                        <a:rPr lang="el-GR" sz="1600" kern="1200" baseline="300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Αξιολόγηση της στρατηγικής και των δράσεων επικοινωνίας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12.000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92363213"/>
                  </a:ext>
                </a:extLst>
              </a:tr>
              <a:tr h="3235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του σχεδιασμού και της εφαρμογής των ΟΧΕ μικρών νησιών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3610771"/>
                  </a:ext>
                </a:extLst>
              </a:tr>
              <a:tr h="330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του σχεδιασμού και της εφαρμογής των ΣΒΑΑ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25.000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941768"/>
                  </a:ext>
                </a:extLst>
              </a:tr>
              <a:tr h="359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el-GR" sz="1600" kern="1200" baseline="300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Ενδιάμεση Αξιολόγηση του </a:t>
                      </a:r>
                      <a:r>
                        <a:rPr lang="el-GR" sz="1600" kern="1200" dirty="0" err="1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«Νότιο Αιγαίο» 2021-2027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57598581"/>
                  </a:ext>
                </a:extLst>
              </a:tr>
              <a:tr h="484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kern="1200" dirty="0" err="1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ενίσχυση της Κοινωνικής Οικονομίας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36.000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3774498"/>
                  </a:ext>
                </a:extLst>
              </a:tr>
              <a:tr h="484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kern="1200" dirty="0" err="1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Μακροχρόνια και Πρωτοβάθμια Φροντίδα Υγείας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0896442"/>
                  </a:ext>
                </a:extLst>
              </a:tr>
              <a:tr h="1134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strike="sngStrike" kern="12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παρεμβάσεων του </a:t>
                      </a:r>
                      <a:r>
                        <a:rPr lang="el-GR" sz="1600" strike="sngStrike" kern="1200" baseline="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strike="sngStrike" kern="12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που αφορούν στην </a:t>
                      </a:r>
                      <a:r>
                        <a:rPr lang="el-GR" sz="1600" strike="sngStrike" kern="1200" baseline="0" dirty="0" err="1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αποϊδρυματοποίηση</a:t>
                      </a:r>
                      <a:r>
                        <a:rPr lang="el-GR" sz="1600" strike="sngStrike" kern="1200" baseline="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στο πλαίσιο της Πρωτοβουλίας: Εγγύηση για το Παιδί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της δράσης Ολοκληρωμένα Σχέδια Τοπικών Δράσεων για την αντιμετώπιση της παιδικής φτώχειας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2/2028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6671451"/>
                  </a:ext>
                </a:extLst>
              </a:tr>
              <a:tr h="4851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2</a:t>
                      </a:r>
                      <a:r>
                        <a:rPr lang="el-GR" sz="1600" kern="1200" baseline="300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η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Αξιολόγηση της στρατηγικής και των δράσεων επικοινωνίας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solidFill>
                            <a:srgbClr val="FF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12/2029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1805316"/>
                  </a:ext>
                </a:extLst>
              </a:tr>
              <a:tr h="484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Αξιολόγηση επιπτώσεων του </a:t>
                      </a:r>
                      <a:r>
                        <a:rPr lang="el-GR" sz="1600" kern="1200" dirty="0" err="1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ΠεΠ</a:t>
                      </a:r>
                      <a:r>
                        <a:rPr lang="el-GR" sz="1600" kern="120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«Νότιο Αιγαίο» 2021-2027, συνολική αποτίμηση και έκθεση σύνθεσης ευρημάτων αξιολογήσεων </a:t>
                      </a: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6/2029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8745811"/>
                  </a:ext>
                </a:extLst>
              </a:tr>
              <a:tr h="41999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Σύνολο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305.000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l-GR" sz="1600" b="1" kern="100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275.000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l-GR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39487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B7CF6D7-BB1E-7609-DEC4-62CD6459B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2235" y="115690"/>
            <a:ext cx="5560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zh-CN" sz="20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Πρόταση αναθεώρησης Σχεδίου (4</a:t>
            </a:r>
            <a:r>
              <a:rPr kumimoji="0" lang="el-GR" altLang="zh-CN" sz="2000" b="1" i="0" u="none" strike="noStrike" cap="none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kumimoji="0" lang="el-GR" altLang="zh-CN" sz="20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έκδοση)</a:t>
            </a:r>
            <a:endParaRPr kumimoji="0" lang="el-GR" altLang="zh-CN" sz="2000" b="0" i="0" u="none" strike="noStrike" cap="none" normalizeH="0" baseline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98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46C8409-3990-44C7-8118-9F80A7908334">
            <a:extLst>
              <a:ext uri="{FF2B5EF4-FFF2-40B4-BE49-F238E27FC236}">
                <a16:creationId xmlns:a16="http://schemas.microsoft.com/office/drawing/2014/main" id="{282BD8AD-7E6E-29C3-2258-F988B7F1B0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95"/>
          <a:stretch/>
        </p:blipFill>
        <p:spPr bwMode="auto">
          <a:xfrm>
            <a:off x="1" y="1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F7BD15-0288-5CE3-0D68-B4790413E4FC}"/>
              </a:ext>
            </a:extLst>
          </p:cNvPr>
          <p:cNvSpPr txBox="1"/>
          <p:nvPr/>
        </p:nvSpPr>
        <p:spPr>
          <a:xfrm>
            <a:off x="599818" y="5234320"/>
            <a:ext cx="6931319" cy="7522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Ευχ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αριστώ για την προσοχή σας</a:t>
            </a:r>
            <a:r>
              <a:rPr lang="el-GR" sz="3600" b="1" dirty="0">
                <a:solidFill>
                  <a:schemeClr val="accent6">
                    <a:lumMod val="75000"/>
                  </a:schemeClr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!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8017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995D76-0460-D2AD-1BEF-FCA3EB53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Μπελ ηλεκτρίκ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81A557C9-A3AF-49AF-6B36-749531EA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DD831F-78B2-D724-54BD-86237A1A02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933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265676276D4543BB11AFED9F4FA674" ma:contentTypeVersion="11" ma:contentTypeDescription="Create a new document." ma:contentTypeScope="" ma:versionID="489af8e6b8a22be9f50cd6b013f474cb">
  <xsd:schema xmlns:xsd="http://www.w3.org/2001/XMLSchema" xmlns:xs="http://www.w3.org/2001/XMLSchema" xmlns:p="http://schemas.microsoft.com/office/2006/metadata/properties" xmlns:ns2="f8753f4c-4ed1-4889-8ca1-d877a73afbbb" targetNamespace="http://schemas.microsoft.com/office/2006/metadata/properties" ma:root="true" ma:fieldsID="ace170b66a2c002ef48a05deb4e9b04c" ns2:_="">
    <xsd:import namespace="f8753f4c-4ed1-4889-8ca1-d877a73afb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753f4c-4ed1-4889-8ca1-d877a73afb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DB47E6-296F-4EF5-93EE-B0E7497589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D22F72-559D-43A1-99B2-38EFC4477859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f8753f4c-4ed1-4889-8ca1-d877a73afbbb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CB7F4EB-849C-49DE-AAD9-BE337BBFFB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753f4c-4ed1-4889-8ca1-d877a73af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6609</TotalTime>
  <Words>436</Words>
  <Application>Microsoft Office PowerPoint</Application>
  <PresentationFormat>Ευρεία οθόνη</PresentationFormat>
  <Paragraphs>143</Paragraphs>
  <Slides>8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Wingdings</vt:lpstr>
      <vt:lpstr>Office Theme</vt:lpstr>
      <vt:lpstr>Παρουσίαση του PowerPoint</vt:lpstr>
      <vt:lpstr>Παρουσίαση του PowerPoint</vt:lpstr>
      <vt:lpstr>Σχέδιο αξιολόγησης  Προγράμματος «Νότιο Αιγαίο» 2021-2027</vt:lpstr>
      <vt:lpstr>Παρουσίαση του PowerPoint</vt:lpstr>
      <vt:lpstr>Πρόταση αναθεώρησης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Αγγελική Καρέτσου</dc:creator>
  <cp:lastModifiedBy>ΑΡΑΓΙΑΝΝΗΣ ΒΑΓΓΕΛΗΣ</cp:lastModifiedBy>
  <cp:revision>394</cp:revision>
  <cp:lastPrinted>2026-05-18T06:05:09Z</cp:lastPrinted>
  <dcterms:created xsi:type="dcterms:W3CDTF">2021-02-16T06:12:53Z</dcterms:created>
  <dcterms:modified xsi:type="dcterms:W3CDTF">2026-05-18T08:26:36Z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0x0101009E265676276D4543BB11AFED9F4FA674</vt:lpwstr>
  </property>
</Properties>
</file>