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4"/>
  </p:sldMasterIdLst>
  <p:notesMasterIdLst>
    <p:notesMasterId r:id="rId22"/>
  </p:notesMasterIdLst>
  <p:handoutMasterIdLst>
    <p:handoutMasterId r:id="rId23"/>
  </p:handoutMasterIdLst>
  <p:sldIdLst>
    <p:sldId id="4713" r:id="rId5"/>
    <p:sldId id="4689" r:id="rId6"/>
    <p:sldId id="4690" r:id="rId7"/>
    <p:sldId id="4711" r:id="rId8"/>
    <p:sldId id="4706" r:id="rId9"/>
    <p:sldId id="4719" r:id="rId10"/>
    <p:sldId id="4700" r:id="rId11"/>
    <p:sldId id="4701" r:id="rId12"/>
    <p:sldId id="4718" r:id="rId13"/>
    <p:sldId id="4720" r:id="rId14"/>
    <p:sldId id="4721" r:id="rId15"/>
    <p:sldId id="4722" r:id="rId16"/>
    <p:sldId id="4723" r:id="rId17"/>
    <p:sldId id="4724" r:id="rId18"/>
    <p:sldId id="4725" r:id="rId19"/>
    <p:sldId id="4726" r:id="rId20"/>
    <p:sldId id="4699" r:id="rId21"/>
  </p:sldIdLst>
  <p:sldSz cx="12192000" cy="6858000"/>
  <p:notesSz cx="6669088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84EDE"/>
    <a:srgbClr val="AEDC76"/>
    <a:srgbClr val="FFE1E4"/>
    <a:srgbClr val="D8EAF8"/>
    <a:srgbClr val="6600CC"/>
    <a:srgbClr val="6CA22A"/>
    <a:srgbClr val="993300"/>
    <a:srgbClr val="FF4343"/>
    <a:srgbClr val="11D540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34" autoAdjust="0"/>
    <p:restoredTop sz="91783" autoAdjust="0"/>
  </p:normalViewPr>
  <p:slideViewPr>
    <p:cSldViewPr snapToGrid="0">
      <p:cViewPr varScale="1">
        <p:scale>
          <a:sx n="79" d="100"/>
          <a:sy n="79" d="100"/>
        </p:scale>
        <p:origin x="1026" y="1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890515" cy="498328"/>
          </a:xfrm>
          <a:prstGeom prst="rect">
            <a:avLst/>
          </a:prstGeom>
        </p:spPr>
        <p:txBody>
          <a:bodyPr vert="horz" lIns="91438" tIns="45719" rIns="91438" bIns="45719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quarter" idx="1"/>
          </p:nvPr>
        </p:nvSpPr>
        <p:spPr>
          <a:xfrm>
            <a:off x="3777002" y="0"/>
            <a:ext cx="2890514" cy="498328"/>
          </a:xfrm>
          <a:prstGeom prst="rect">
            <a:avLst/>
          </a:prstGeom>
        </p:spPr>
        <p:txBody>
          <a:bodyPr vert="horz" lIns="91438" tIns="45719" rIns="91438" bIns="45719" rtlCol="0"/>
          <a:lstStyle>
            <a:lvl1pPr algn="r">
              <a:defRPr sz="1200"/>
            </a:lvl1pPr>
          </a:lstStyle>
          <a:p>
            <a:fld id="{1EDB0D09-4538-440C-A280-0DD851182400}" type="datetimeFigureOut">
              <a:rPr lang="el-GR" smtClean="0"/>
              <a:t>18/5/2026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2"/>
          </p:nvPr>
        </p:nvSpPr>
        <p:spPr>
          <a:xfrm>
            <a:off x="1" y="9428310"/>
            <a:ext cx="2890515" cy="498328"/>
          </a:xfrm>
          <a:prstGeom prst="rect">
            <a:avLst/>
          </a:prstGeom>
        </p:spPr>
        <p:txBody>
          <a:bodyPr vert="horz" lIns="91438" tIns="45719" rIns="91438" bIns="45719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3"/>
          </p:nvPr>
        </p:nvSpPr>
        <p:spPr>
          <a:xfrm>
            <a:off x="3777002" y="9428310"/>
            <a:ext cx="2890514" cy="498328"/>
          </a:xfrm>
          <a:prstGeom prst="rect">
            <a:avLst/>
          </a:prstGeom>
        </p:spPr>
        <p:txBody>
          <a:bodyPr vert="horz" lIns="91438" tIns="45719" rIns="91438" bIns="45719" rtlCol="0" anchor="b"/>
          <a:lstStyle>
            <a:lvl1pPr algn="r">
              <a:defRPr sz="1200"/>
            </a:lvl1pPr>
          </a:lstStyle>
          <a:p>
            <a:fld id="{AC3582BB-24E1-4209-88B2-1CC451C8FFE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933715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889938" cy="498056"/>
          </a:xfrm>
          <a:prstGeom prst="rect">
            <a:avLst/>
          </a:prstGeom>
        </p:spPr>
        <p:txBody>
          <a:bodyPr vert="horz" lIns="91438" tIns="45719" rIns="91438" bIns="4571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7607" y="1"/>
            <a:ext cx="2889938" cy="498056"/>
          </a:xfrm>
          <a:prstGeom prst="rect">
            <a:avLst/>
          </a:prstGeom>
        </p:spPr>
        <p:txBody>
          <a:bodyPr vert="horz" lIns="91438" tIns="45719" rIns="91438" bIns="45719" rtlCol="0"/>
          <a:lstStyle>
            <a:lvl1pPr algn="r">
              <a:defRPr sz="1200"/>
            </a:lvl1pPr>
          </a:lstStyle>
          <a:p>
            <a:fld id="{AB05EEAC-F3A6-423A-8EBB-CE6A5AF8295F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57188" y="1241425"/>
            <a:ext cx="5954712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8" tIns="45719" rIns="91438" bIns="4571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909" y="4777195"/>
            <a:ext cx="5335270" cy="3908614"/>
          </a:xfrm>
          <a:prstGeom prst="rect">
            <a:avLst/>
          </a:prstGeom>
        </p:spPr>
        <p:txBody>
          <a:bodyPr vert="horz" lIns="91438" tIns="45719" rIns="91438" bIns="4571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889938" cy="498055"/>
          </a:xfrm>
          <a:prstGeom prst="rect">
            <a:avLst/>
          </a:prstGeom>
        </p:spPr>
        <p:txBody>
          <a:bodyPr vert="horz" lIns="91438" tIns="45719" rIns="91438" bIns="4571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7607" y="9428584"/>
            <a:ext cx="2889938" cy="498055"/>
          </a:xfrm>
          <a:prstGeom prst="rect">
            <a:avLst/>
          </a:prstGeom>
        </p:spPr>
        <p:txBody>
          <a:bodyPr vert="horz" lIns="91438" tIns="45719" rIns="91438" bIns="45719" rtlCol="0" anchor="b"/>
          <a:lstStyle>
            <a:lvl1pPr algn="r">
              <a:defRPr sz="1200"/>
            </a:lvl1pPr>
          </a:lstStyle>
          <a:p>
            <a:fld id="{A59F2D1E-F9BA-4AAF-8C3D-51BD360F10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327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9F2D1E-F9BA-4AAF-8C3D-51BD360F10A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3936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110B11-64B2-42DB-9BA4-3FCB2BBA28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4A9432C-63D2-4813-80D4-A9AF8EB4D1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51157F-E023-4C91-8D49-F182D23BE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9144B-82F8-47C9-9FC9-6C21D11BC2D6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2EDC8C-A583-49FD-A638-C01993ACC7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F8EAA5-4306-43A4-9A13-B71C94546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86AD4-86D7-41AE-8375-93E1F61D96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6418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E2854B-E584-4117-A560-9BB7F2AA37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C40C2CC-F080-48AC-9E6E-030E139BE2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EF0F05-306E-4A19-8672-D1FDF0859F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9144B-82F8-47C9-9FC9-6C21D11BC2D6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429FC0-232C-4AC3-867A-BE85BC090B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55A094-AE57-4005-BCF0-DC7029B0B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86AD4-86D7-41AE-8375-93E1F61D96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466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FEA3720-455B-445B-A110-C519D9677D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D586F79-17B7-409A-AC30-9A468ED88D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80FCC5-2923-470E-BD4F-BA33AB2521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9144B-82F8-47C9-9FC9-6C21D11BC2D6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409F4D-0B56-4807-824D-AE9E46F57A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3FF015-0CEA-4777-8C3B-E9EC42DD08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86AD4-86D7-41AE-8375-93E1F61D96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65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911F18-2F3C-4F41-94D6-E4A9AD93FD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583597-031E-4594-BAD0-A3D769E2BD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BB353E-39B5-453D-AF46-D114ACDC80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9144B-82F8-47C9-9FC9-6C21D11BC2D6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C49049-4806-4A00-B516-87B7B34858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C5CB82-A7BA-43CE-8872-9DE673F5F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86AD4-86D7-41AE-8375-93E1F61D96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211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0D946D-4347-4FEE-9E3F-93D0982B51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CDE276-EAAD-4927-99CD-8408D7FF4F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D8A9FD-CEB1-4FC3-8434-6C342D1FF9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9144B-82F8-47C9-9FC9-6C21D11BC2D6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0EB472-D200-472D-89C8-87A4A7698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1FA01A-E3D8-4E64-88D2-3DF84E310D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86AD4-86D7-41AE-8375-93E1F61D96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3597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00102A-276E-4A4A-AB86-E5C01FEEC6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5660E8-A14B-484D-B845-08EA9F1ACE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A657D7-38CE-43F3-888C-3F2CDB7BAF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6A0C30-9794-4612-86FE-7B1B595A1C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9144B-82F8-47C9-9FC9-6C21D11BC2D6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9F8147-8AA0-4CD7-AE47-AAC1B9E0D2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FCBFA5-D329-462C-A0E7-389348A77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86AD4-86D7-41AE-8375-93E1F61D96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023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279582-687D-4147-B869-F41E37430A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651540-06E6-4C67-95D2-1A7BB320D4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96D3ED-663C-416F-B2EF-72437C5662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061FCC8-DDB4-4D3C-81A5-3B26B1E11F0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C68527E-B1CB-4441-A904-79534364BB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443D0B8-E529-4DE5-9E71-E14168AB13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9144B-82F8-47C9-9FC9-6C21D11BC2D6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6BC3CB2-59FF-4C22-9331-557108A4C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548038C-6A78-44BB-B834-A3FEE88F90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86AD4-86D7-41AE-8375-93E1F61D96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409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817976-E0E6-494D-A7E2-9BE48184C1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1F64A64-FBAE-4F04-8044-95C673D533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9144B-82F8-47C9-9FC9-6C21D11BC2D6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F75E3B7-07AA-49F9-A770-E012D45DC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1E5CAC3-B0D1-4AD1-AA32-35E63D7FF9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86AD4-86D7-41AE-8375-93E1F61D96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6869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E390C3B-1E27-4C35-B9CD-7D49B7084F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9144B-82F8-47C9-9FC9-6C21D11BC2D6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FC28AF1-3E0F-47CE-A458-74BE9264FC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EF0ACB-3C6B-40B1-8C2E-B82B2E559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86AD4-86D7-41AE-8375-93E1F61D96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700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536D54-B61F-469A-BC69-AB118D5668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DC13E0-7758-482E-9A14-DF2501D0C4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9A5732-C32F-4F47-A49E-D7AEECC3FA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FBC81C-EA08-4A97-8D51-794C3032E6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9144B-82F8-47C9-9FC9-6C21D11BC2D6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20CE98-FCA1-4457-AB44-2391CEC55C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65F2DE-6C9E-4480-9B6F-5605EC6886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86AD4-86D7-41AE-8375-93E1F61D96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451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DFE870-C1CF-4C84-8A1F-8B89F834D9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E64AC6C-E8CA-45B0-A7E1-37C4E6729E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4000B6-6188-4ED5-84A5-8197C8AF07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E27671-A950-4DC5-BFA7-A7BF7E2062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9144B-82F8-47C9-9FC9-6C21D11BC2D6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15B550-23D3-4842-8D99-EDD8D6149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8B4E22-D1DA-4390-A3F4-32AA150A61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86AD4-86D7-41AE-8375-93E1F61D96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5244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9ECD070-77FD-4917-BBB7-B63FA591A0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D704F5-F073-4889-B8D6-9E06741A29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535F0F-4B01-47B1-AD3F-FF6BF02FF3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29144B-82F8-47C9-9FC9-6C21D11BC2D6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D4186C-A6DD-451A-A860-91DCE26019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BD8B07-D544-4DD6-83A7-2DE0DC93CB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B86AD4-86D7-41AE-8375-93E1F61D96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099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6995D76-0460-D2AD-1BEF-FCA3EB53BD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5" name="Θέση περιεχομένου 4" descr="Εικόνα που περιέχει κείμενο, στιγμιότυπο οθόνης, γραμματοσειρά, Μπελ ηλεκτρίκ&#10;&#10;Το περιεχόμενο που δημιουργείται από τεχνολογία AI ενδέχεται να είναι εσφαλμένο.">
            <a:extLst>
              <a:ext uri="{FF2B5EF4-FFF2-40B4-BE49-F238E27FC236}">
                <a16:creationId xmlns:a16="http://schemas.microsoft.com/office/drawing/2014/main" id="{81A557C9-A3AF-49AF-6B36-749531EA666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pic>
        <p:nvPicPr>
          <p:cNvPr id="4" name="Εικόνα 3">
            <a:extLst>
              <a:ext uri="{FF2B5EF4-FFF2-40B4-BE49-F238E27FC236}">
                <a16:creationId xmlns:a16="http://schemas.microsoft.com/office/drawing/2014/main" id="{85DD831F-78B2-D724-54BD-86237A1A023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29394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95D8AF-EB53-CA16-BC55-363A1C527E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46C8409-3990-44C7-8118-9F80A7908334">
            <a:extLst>
              <a:ext uri="{FF2B5EF4-FFF2-40B4-BE49-F238E27FC236}">
                <a16:creationId xmlns:a16="http://schemas.microsoft.com/office/drawing/2014/main" id="{D5ADA038-6997-C6F9-0A5C-412DAB880A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" y="4763"/>
            <a:ext cx="12187237" cy="679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3047448-4FCB-894F-9EDA-3E8738ED714C}"/>
              </a:ext>
            </a:extLst>
          </p:cNvPr>
          <p:cNvSpPr txBox="1"/>
          <p:nvPr/>
        </p:nvSpPr>
        <p:spPr>
          <a:xfrm>
            <a:off x="587829" y="601414"/>
            <a:ext cx="10874828" cy="52810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50000"/>
              </a:lnSpc>
            </a:pPr>
            <a:r>
              <a:rPr lang="el-GR" sz="3200" b="1" dirty="0">
                <a:solidFill>
                  <a:schemeClr val="accent6">
                    <a:lumMod val="50000"/>
                  </a:schemeClr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Β. </a:t>
            </a:r>
            <a:r>
              <a:rPr lang="el-GR" sz="3200" b="1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Ολοκληρωμένη Χωρική Ανάπτυξη μικρών νησιών</a:t>
            </a:r>
          </a:p>
          <a:p>
            <a:pPr lvl="0" algn="just">
              <a:lnSpc>
                <a:spcPct val="150000"/>
              </a:lnSpc>
            </a:pPr>
            <a:endParaRPr lang="el-GR" sz="1400" b="1" dirty="0">
              <a:solidFill>
                <a:schemeClr val="accent6">
                  <a:lumMod val="50000"/>
                </a:schemeClr>
              </a:solidFill>
              <a:effectLst/>
              <a:latin typeface="Cambria" panose="0204050305040603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50000"/>
              </a:lnSpc>
            </a:pPr>
            <a:r>
              <a:rPr lang="el-GR" sz="2600" b="1" u="sng" dirty="0">
                <a:solidFill>
                  <a:srgbClr val="002060"/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Διακυβέρνηση</a:t>
            </a:r>
          </a:p>
          <a:p>
            <a:pPr marL="457200" lvl="0" indent="-4572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l-GR" sz="2600" b="1" dirty="0">
                <a:solidFill>
                  <a:srgbClr val="002060"/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Έχει συγκροτηθεί και λειτουργεί για κάθε στρατηγική ΟΧΕ-ΟΧΕ ΒΑΑ Τοπική Ομάδα Διακυβέρνησης η οποία έχει τεχνικό, συμβουλευτικό και υποστηρικτικό ρόλο </a:t>
            </a:r>
          </a:p>
          <a:p>
            <a:pPr marL="457200" lvl="0" indent="-4572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l-GR" sz="2600" b="1" dirty="0">
                <a:solidFill>
                  <a:srgbClr val="002060"/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Έχει συγκροτηθεί και λειτουργεί Περιφερειακή Ομάδα Διακυβέρνησης ΟΧΕ και ΟΧΕ-ΒΑΑ  </a:t>
            </a:r>
          </a:p>
          <a:p>
            <a:pPr lvl="0" algn="just">
              <a:lnSpc>
                <a:spcPct val="150000"/>
              </a:lnSpc>
            </a:pPr>
            <a:endParaRPr lang="el-GR" sz="2600" b="1" dirty="0">
              <a:solidFill>
                <a:srgbClr val="002060"/>
              </a:solidFill>
              <a:latin typeface="Cambria" panose="0204050305040603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78833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338388-9BBC-4148-5561-14A915DD38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46C8409-3990-44C7-8118-9F80A7908334">
            <a:extLst>
              <a:ext uri="{FF2B5EF4-FFF2-40B4-BE49-F238E27FC236}">
                <a16:creationId xmlns:a16="http://schemas.microsoft.com/office/drawing/2014/main" id="{367CCDCD-AE3B-BF07-28B5-C6F68EC0BE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3"/>
            <a:ext cx="12187237" cy="6853237"/>
          </a:xfrm>
          <a:prstGeom prst="rect">
            <a:avLst/>
          </a:prstGeom>
          <a:noFill/>
          <a:ln>
            <a:noFill/>
          </a:ln>
          <a:effectLst>
            <a:softEdge rad="3175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68F737D-1550-2D4D-0BA6-74989E79EEDC}"/>
              </a:ext>
            </a:extLst>
          </p:cNvPr>
          <p:cNvSpPr txBox="1"/>
          <p:nvPr/>
        </p:nvSpPr>
        <p:spPr>
          <a:xfrm>
            <a:off x="789213" y="2077521"/>
            <a:ext cx="10515600" cy="18247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69875" indent="-269875" algn="ctr">
              <a:lnSpc>
                <a:spcPct val="150000"/>
              </a:lnSpc>
              <a:spcAft>
                <a:spcPts val="800"/>
              </a:spcAft>
            </a:pPr>
            <a:r>
              <a:rPr lang="el-GR" sz="4000" b="1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Στρατηγική Έξυπνης Εξειδίκευσης Προγράμματος  «Νότιο Αιγαίο» 2021-2027</a:t>
            </a:r>
            <a:endParaRPr lang="el-GR" sz="4000" dirty="0"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78827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3C7C45-F1AD-06D0-0388-11CD593854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46C8409-3990-44C7-8118-9F80A7908334">
            <a:extLst>
              <a:ext uri="{FF2B5EF4-FFF2-40B4-BE49-F238E27FC236}">
                <a16:creationId xmlns:a16="http://schemas.microsoft.com/office/drawing/2014/main" id="{9D2395C7-ADEF-FE36-6200-C870072FFB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" y="4763"/>
            <a:ext cx="12187237" cy="679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169C201-5F16-97A8-F6B1-1ACD0F8F823B}"/>
              </a:ext>
            </a:extLst>
          </p:cNvPr>
          <p:cNvSpPr txBox="1"/>
          <p:nvPr/>
        </p:nvSpPr>
        <p:spPr>
          <a:xfrm>
            <a:off x="534237" y="0"/>
            <a:ext cx="11123525" cy="62505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50000"/>
              </a:lnSpc>
            </a:pPr>
            <a:r>
              <a:rPr lang="el-GR" sz="2600" b="1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Μηχανισμός για τη διακυβέρνηση, παρακολούθηση και υποστήριξη της υλοποίησης της Περιφερειακής Στρατηγικής Έξυπνης Εξειδίκευσης </a:t>
            </a:r>
          </a:p>
          <a:p>
            <a:pPr marL="457200" lvl="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6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Δ</a:t>
            </a:r>
            <a:r>
              <a:rPr lang="el-GR" sz="2600" b="1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ικαιούχοι Επιμελητήρια, Κυκλάδων και Δωδεκανήσου </a:t>
            </a:r>
          </a:p>
          <a:p>
            <a:pPr lvl="0" algn="just">
              <a:lnSpc>
                <a:spcPct val="150000"/>
              </a:lnSpc>
            </a:pPr>
            <a:endParaRPr lang="el-GR" sz="1000" b="1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50000"/>
              </a:lnSpc>
            </a:pPr>
            <a:r>
              <a:rPr lang="el-GR" sz="26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Ολοκλήρωση κύκλου Διαδικασίας Επιχειρηματικής Ανακάλυψης (ΔΕΑ) ανά τομέα προτεραιότητας: </a:t>
            </a:r>
          </a:p>
          <a:p>
            <a:pPr marL="457200" lvl="0" indent="-4572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l-GR" sz="26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Τουρισμός Εμπειρίας, </a:t>
            </a:r>
          </a:p>
          <a:p>
            <a:pPr marL="457200" lvl="0" indent="-4572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l-GR" sz="26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Αγροδιατροφή</a:t>
            </a:r>
            <a:r>
              <a:rPr lang="el-GR" sz="26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 </a:t>
            </a:r>
          </a:p>
          <a:p>
            <a:pPr marL="457200" lvl="0" indent="-4572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l-GR" sz="26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Αλιεία-Υδατοκαλλιέργειες, </a:t>
            </a:r>
          </a:p>
          <a:p>
            <a:pPr marL="457200" lvl="0" indent="-4572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l-GR" sz="26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Ανανεώσιμες Πηγές Ενέργειας</a:t>
            </a:r>
          </a:p>
        </p:txBody>
      </p:sp>
    </p:spTree>
    <p:extLst>
      <p:ext uri="{BB962C8B-B14F-4D97-AF65-F5344CB8AC3E}">
        <p14:creationId xmlns:p14="http://schemas.microsoft.com/office/powerpoint/2010/main" val="40871539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CF8621-1D46-92B6-2BF4-8CF561EAEB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46C8409-3990-44C7-8118-9F80A7908334">
            <a:extLst>
              <a:ext uri="{FF2B5EF4-FFF2-40B4-BE49-F238E27FC236}">
                <a16:creationId xmlns:a16="http://schemas.microsoft.com/office/drawing/2014/main" id="{52B4A2F5-12B3-1EEC-79DF-DE3D37B8C9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" y="4763"/>
            <a:ext cx="12187237" cy="679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F77D2C9-32C7-A81F-EC6F-89AB0939390E}"/>
              </a:ext>
            </a:extLst>
          </p:cNvPr>
          <p:cNvSpPr txBox="1"/>
          <p:nvPr/>
        </p:nvSpPr>
        <p:spPr>
          <a:xfrm>
            <a:off x="534237" y="0"/>
            <a:ext cx="11123525" cy="66198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50000"/>
              </a:lnSpc>
            </a:pPr>
            <a:r>
              <a:rPr lang="el-GR" sz="2600" b="1" u="sng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Διαδικασία Επιχειρηματικής Ανακάλυψης  </a:t>
            </a:r>
          </a:p>
          <a:p>
            <a:pPr lvl="0" algn="just">
              <a:lnSpc>
                <a:spcPct val="150000"/>
              </a:lnSpc>
            </a:pPr>
            <a:r>
              <a:rPr lang="el-GR" sz="2600" b="1" u="sng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Μεθοδολογία:</a:t>
            </a:r>
          </a:p>
          <a:p>
            <a:pPr marL="457200" lvl="0" indent="-4572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l-GR" sz="26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Ποιοτικές συνεντεύξεις  </a:t>
            </a:r>
          </a:p>
          <a:p>
            <a:pPr marL="457200" lvl="0" indent="-4572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l-GR" sz="26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Εργαστήρια συν-σχεδιασμού  </a:t>
            </a:r>
          </a:p>
          <a:p>
            <a:pPr marL="457200" lvl="0" indent="-4572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l-GR" sz="26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Ανοικτές διαβουλεύσεις </a:t>
            </a:r>
          </a:p>
          <a:p>
            <a:pPr marL="457200" lvl="0" indent="-4572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l-GR" sz="26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Ερωτηματολόγια </a:t>
            </a:r>
          </a:p>
          <a:p>
            <a:pPr marL="457200" lvl="0" indent="-4572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l-GR" sz="26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Τελική επικύρωση θεσμικών προτάσεων</a:t>
            </a:r>
          </a:p>
          <a:p>
            <a:pPr lvl="0" algn="just">
              <a:lnSpc>
                <a:spcPct val="150000"/>
              </a:lnSpc>
            </a:pPr>
            <a:r>
              <a:rPr lang="el-GR" sz="2600" b="1" u="sng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συμμετείχαν :</a:t>
            </a:r>
          </a:p>
          <a:p>
            <a:pPr lvl="0" algn="just">
              <a:lnSpc>
                <a:spcPct val="150000"/>
              </a:lnSpc>
            </a:pPr>
            <a:r>
              <a:rPr lang="el-GR" sz="26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54 φορείς της τετραπλής έλικας (πανεπιστημιακή/ερευνητική κοινότητα, επιχειρήσεις, δημόσιος και ευρύτερος δημόσιος τομέας, κοινωνία των πολιτών).</a:t>
            </a:r>
          </a:p>
        </p:txBody>
      </p:sp>
    </p:spTree>
    <p:extLst>
      <p:ext uri="{BB962C8B-B14F-4D97-AF65-F5344CB8AC3E}">
        <p14:creationId xmlns:p14="http://schemas.microsoft.com/office/powerpoint/2010/main" val="13397317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43A2F7-DDD0-95D7-2BF3-258B4C6CF3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46C8409-3990-44C7-8118-9F80A7908334">
            <a:extLst>
              <a:ext uri="{FF2B5EF4-FFF2-40B4-BE49-F238E27FC236}">
                <a16:creationId xmlns:a16="http://schemas.microsoft.com/office/drawing/2014/main" id="{38CEFE33-24D6-EF7C-3CD3-531A7A57E0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" y="4763"/>
            <a:ext cx="12187237" cy="679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DDB3F5D-F12C-E98E-67C5-5C72E8A32282}"/>
              </a:ext>
            </a:extLst>
          </p:cNvPr>
          <p:cNvSpPr txBox="1"/>
          <p:nvPr/>
        </p:nvSpPr>
        <p:spPr>
          <a:xfrm>
            <a:off x="534237" y="0"/>
            <a:ext cx="11123525" cy="90205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50000"/>
              </a:lnSpc>
            </a:pPr>
            <a:r>
              <a:rPr lang="el-GR" sz="2600" b="1" u="sng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Οριζόντια ευρήματα</a:t>
            </a:r>
          </a:p>
          <a:p>
            <a:pPr marL="457200" lvl="0" indent="-4572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l-GR" sz="26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Ανισορροπίες στην Πρόσβαση και Ανάπτυξη Δεξιοτήτων</a:t>
            </a:r>
          </a:p>
          <a:p>
            <a:pPr marL="457200" lvl="0" indent="-4572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l-GR" sz="26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Γήρανση επαγγελματιών με παράλληλη αποφυγή εισόδου νέων επαγγελματιών</a:t>
            </a:r>
          </a:p>
          <a:p>
            <a:pPr marL="457200" lvl="0" indent="-4572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l-GR" sz="26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Χρηματοδοτικά κενά και δυσκολίες ΜΜΕ</a:t>
            </a:r>
          </a:p>
          <a:p>
            <a:pPr marL="457200" lvl="0" indent="-4572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l-GR" sz="26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Τεχνολογική και ψηφιακή υστέρηση</a:t>
            </a:r>
          </a:p>
          <a:p>
            <a:pPr algn="just">
              <a:lnSpc>
                <a:spcPct val="150000"/>
              </a:lnSpc>
            </a:pPr>
            <a:r>
              <a:rPr lang="el-GR" sz="2600" b="1" u="sng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Προϋποθέσεις αντιμετώπισης</a:t>
            </a:r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l-GR" sz="26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Θεσμική θωράκιση και συνέργεια φορέων τετραπλής έλικας.</a:t>
            </a:r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l-GR" sz="26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Εξειδικευμένη πολιτική δεξιοτήτων και ανθρώπινου δυναμικού.</a:t>
            </a:r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l-GR" sz="26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Εξατομικευμένα χρηματοδοτικά εργαλεία και τεχνική υποστήριξη.</a:t>
            </a:r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l-GR" sz="26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Εκδημοκρατισμό ψηφιακής τεχνολογίας στις τοπικές επιχειρήσεις.</a:t>
            </a:r>
          </a:p>
          <a:p>
            <a:pPr algn="just">
              <a:lnSpc>
                <a:spcPct val="150000"/>
              </a:lnSpc>
            </a:pPr>
            <a:endParaRPr lang="el-GR" sz="2600" b="1" u="sng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el-GR" sz="2600" b="1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el-GR" sz="2600" b="1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50000"/>
              </a:lnSpc>
            </a:pPr>
            <a:endParaRPr lang="el-GR" sz="2600" b="1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35816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94FAAD-9CC9-0A4D-3E54-F704F24735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46C8409-3990-44C7-8118-9F80A7908334">
            <a:extLst>
              <a:ext uri="{FF2B5EF4-FFF2-40B4-BE49-F238E27FC236}">
                <a16:creationId xmlns:a16="http://schemas.microsoft.com/office/drawing/2014/main" id="{42F7A4F3-CA22-D137-1F17-725816FCA0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" y="4763"/>
            <a:ext cx="12187237" cy="679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F273C1C-4104-671F-3547-B1E69EFF6A1B}"/>
              </a:ext>
            </a:extLst>
          </p:cNvPr>
          <p:cNvSpPr txBox="1"/>
          <p:nvPr/>
        </p:nvSpPr>
        <p:spPr>
          <a:xfrm>
            <a:off x="534237" y="0"/>
            <a:ext cx="11123525" cy="96207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50000"/>
              </a:lnSpc>
            </a:pPr>
            <a:r>
              <a:rPr lang="el-GR" sz="2600" b="1" u="sng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Συνοπτικά συμπεράσματα</a:t>
            </a:r>
          </a:p>
          <a:p>
            <a:pPr lvl="0" algn="just">
              <a:lnSpc>
                <a:spcPct val="150000"/>
              </a:lnSpc>
            </a:pPr>
            <a:endParaRPr lang="el-GR" sz="1600" b="1" u="sng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l-GR" sz="26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έγκαιρη ολοκλήρωση ΔΕΑ και εκκίνηση διαλόγου ενδυνάμωσης της καινοτόμου επιχειρηματικότητας στην περιφέρεια</a:t>
            </a:r>
          </a:p>
          <a:p>
            <a:pPr marL="457200" lvl="0" indent="-45720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l-GR" sz="26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Θετική η επιλογή εμπλοκής των επιμελητηρίων  στη διαδικασία</a:t>
            </a:r>
          </a:p>
          <a:p>
            <a:pPr marL="457200" lvl="0" indent="-45720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l-GR" sz="26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ανάγκη ενίσχυσης της συστηματικής συνεργασίας του Μηχανισμού με το ΠΣΕΚ με στόχο την ταχεία </a:t>
            </a:r>
            <a:r>
              <a:rPr lang="el-GR" sz="26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επικαιροποίηση</a:t>
            </a:r>
            <a:r>
              <a:rPr lang="el-GR" sz="26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προτάσεων</a:t>
            </a:r>
          </a:p>
          <a:p>
            <a:pPr marL="457200" lvl="0" indent="-45720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l-GR" sz="26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επιβεβαίωση της δυσκολίας αξιοποίησης ολόκληρου του έτους για την υλοποίηση δράσεων λόγω εποχικότητας της οικονομικής δραστηριότητας στην ΠΝΑ</a:t>
            </a:r>
          </a:p>
          <a:p>
            <a:pPr marL="457200" lvl="0" indent="-45720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endParaRPr lang="el-GR" sz="2600" b="1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endParaRPr lang="el-GR" sz="2600" b="1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l-GR" sz="2600" b="1" u="sng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el-GR" sz="2600" b="1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el-GR" sz="2600" b="1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50000"/>
              </a:lnSpc>
            </a:pPr>
            <a:endParaRPr lang="el-GR" sz="2600" b="1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97277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CE3363-463A-0FF3-1593-4EFF9AB88C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46C8409-3990-44C7-8118-9F80A7908334">
            <a:extLst>
              <a:ext uri="{FF2B5EF4-FFF2-40B4-BE49-F238E27FC236}">
                <a16:creationId xmlns:a16="http://schemas.microsoft.com/office/drawing/2014/main" id="{3CD3F7CE-25AC-6EC9-D0AC-3ACEECDF43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" y="4763"/>
            <a:ext cx="12187237" cy="679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E3F1E53-ADB3-CA31-CF82-DC11B8047937}"/>
              </a:ext>
            </a:extLst>
          </p:cNvPr>
          <p:cNvSpPr txBox="1"/>
          <p:nvPr/>
        </p:nvSpPr>
        <p:spPr>
          <a:xfrm>
            <a:off x="534237" y="0"/>
            <a:ext cx="11123525" cy="96207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50000"/>
              </a:lnSpc>
            </a:pPr>
            <a:r>
              <a:rPr lang="el-GR" sz="2600" b="1" u="sng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Προγραμματισμός προσκλήσεων και Υλοποίηση δράσεων </a:t>
            </a:r>
          </a:p>
          <a:p>
            <a:pPr lvl="0" algn="just">
              <a:lnSpc>
                <a:spcPct val="150000"/>
              </a:lnSpc>
            </a:pPr>
            <a:endParaRPr lang="el-GR" sz="1200" b="1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50000"/>
              </a:lnSpc>
            </a:pPr>
            <a:r>
              <a:rPr lang="el-GR" sz="26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Μετά την ενημέρωση του ΠΣΕΚ όπως προβλέπεται (άρθρο 10 του ν. 4386/2016) εγκρίθηκε η εξειδίκευση και προτείνεται η έγκριση από την </a:t>
            </a:r>
            <a:r>
              <a:rPr lang="el-GR" sz="26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ΕπΠα</a:t>
            </a:r>
            <a:r>
              <a:rPr lang="el-GR" sz="26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των κριτηρίων  αξιολόγησης των δράσεων: </a:t>
            </a:r>
          </a:p>
          <a:p>
            <a:pPr lvl="0" algn="just">
              <a:lnSpc>
                <a:spcPct val="150000"/>
              </a:lnSpc>
            </a:pPr>
            <a:r>
              <a:rPr lang="el-GR" sz="26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• Δ.1.1 Ενίσχυση ερευνητικών υποδομών σε τομείς προτεραιότητας της Περιφέρειας</a:t>
            </a:r>
          </a:p>
          <a:p>
            <a:pPr lvl="0" algn="just">
              <a:lnSpc>
                <a:spcPct val="150000"/>
              </a:lnSpc>
            </a:pPr>
            <a:r>
              <a:rPr lang="el-GR" sz="26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• Δ.1.2 Ενίσχυση συνεργασίας μεταξύ επιχειρήσεων και ερευνητικών φορέων στους τομείς προτεραιότητας της Περιφέρειας</a:t>
            </a:r>
          </a:p>
          <a:p>
            <a:pPr lvl="0" algn="just">
              <a:lnSpc>
                <a:spcPct val="150000"/>
              </a:lnSpc>
            </a:pPr>
            <a:r>
              <a:rPr lang="el-GR" sz="26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• Δ.1.7 Ενίσχυση επιχειρηματικότητας στους τομείς προτεραιότητας της Περιφέρειας</a:t>
            </a:r>
          </a:p>
          <a:p>
            <a:pPr marL="457200" lvl="0" indent="-45720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endParaRPr lang="el-GR" sz="2600" b="1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l-GR" sz="2600" b="1" u="sng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el-GR" sz="2600" b="1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el-GR" sz="2600" b="1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50000"/>
              </a:lnSpc>
            </a:pPr>
            <a:endParaRPr lang="el-GR" sz="2600" b="1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43655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4D4677D2-D5AC-4CF9-9EED-2B89D0A1C2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1">
            <a:extLst>
              <a:ext uri="{FF2B5EF4-FFF2-40B4-BE49-F238E27FC236}">
                <a16:creationId xmlns:a16="http://schemas.microsoft.com/office/drawing/2014/main" id="{C6D54F7E-825A-4BBA-815F-35CCA8B977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080681"/>
            <a:ext cx="12192000" cy="2777318"/>
          </a:xfrm>
          <a:prstGeom prst="rect">
            <a:avLst/>
          </a:pr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A46C8409-3990-44C7-8118-9F80A7908334">
            <a:extLst>
              <a:ext uri="{FF2B5EF4-FFF2-40B4-BE49-F238E27FC236}">
                <a16:creationId xmlns:a16="http://schemas.microsoft.com/office/drawing/2014/main" id="{282BD8AD-7E6E-29C3-2258-F988B7F1B01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495"/>
          <a:stretch/>
        </p:blipFill>
        <p:spPr bwMode="auto">
          <a:xfrm>
            <a:off x="1" y="1"/>
            <a:ext cx="12191999" cy="6858000"/>
          </a:xfrm>
          <a:custGeom>
            <a:avLst/>
            <a:gdLst/>
            <a:ahLst/>
            <a:cxnLst/>
            <a:rect l="l" t="t" r="r" b="b"/>
            <a:pathLst>
              <a:path w="12191999" h="6842601">
                <a:moveTo>
                  <a:pt x="0" y="0"/>
                </a:moveTo>
                <a:lnTo>
                  <a:pt x="12191999" y="0"/>
                </a:lnTo>
                <a:lnTo>
                  <a:pt x="12191999" y="6842601"/>
                </a:lnTo>
                <a:lnTo>
                  <a:pt x="10316981" y="6842601"/>
                </a:lnTo>
                <a:cubicBezTo>
                  <a:pt x="10312796" y="6835189"/>
                  <a:pt x="10163183" y="6730124"/>
                  <a:pt x="10158998" y="6722712"/>
                </a:cubicBezTo>
                <a:cubicBezTo>
                  <a:pt x="10120278" y="6678190"/>
                  <a:pt x="10156462" y="6716223"/>
                  <a:pt x="10090349" y="6671420"/>
                </a:cubicBezTo>
                <a:cubicBezTo>
                  <a:pt x="10043032" y="6655694"/>
                  <a:pt x="9995855" y="6551879"/>
                  <a:pt x="9955425" y="6498018"/>
                </a:cubicBezTo>
                <a:cubicBezTo>
                  <a:pt x="9939618" y="6480021"/>
                  <a:pt x="9915110" y="6461677"/>
                  <a:pt x="9891265" y="6454528"/>
                </a:cubicBezTo>
                <a:cubicBezTo>
                  <a:pt x="9868239" y="6464957"/>
                  <a:pt x="9865423" y="6431640"/>
                  <a:pt x="9848227" y="6426063"/>
                </a:cubicBezTo>
                <a:cubicBezTo>
                  <a:pt x="9838059" y="6433162"/>
                  <a:pt x="9815047" y="6410348"/>
                  <a:pt x="9812354" y="6399604"/>
                </a:cubicBezTo>
                <a:cubicBezTo>
                  <a:pt x="9825285" y="6377997"/>
                  <a:pt x="9725923" y="6372757"/>
                  <a:pt x="9725915" y="6356381"/>
                </a:cubicBezTo>
                <a:cubicBezTo>
                  <a:pt x="9696279" y="6348066"/>
                  <a:pt x="9591199" y="6354143"/>
                  <a:pt x="9575033" y="6325258"/>
                </a:cubicBezTo>
                <a:cubicBezTo>
                  <a:pt x="9516434" y="6303128"/>
                  <a:pt x="9441613" y="6276805"/>
                  <a:pt x="9415626" y="6271777"/>
                </a:cubicBezTo>
                <a:cubicBezTo>
                  <a:pt x="9378293" y="6313495"/>
                  <a:pt x="9281935" y="6171365"/>
                  <a:pt x="9171493" y="6150430"/>
                </a:cubicBezTo>
                <a:cubicBezTo>
                  <a:pt x="9155426" y="6152396"/>
                  <a:pt x="9147439" y="6151015"/>
                  <a:pt x="9146018" y="6139864"/>
                </a:cubicBezTo>
                <a:cubicBezTo>
                  <a:pt x="9112029" y="6132441"/>
                  <a:pt x="9087339" y="6101138"/>
                  <a:pt x="9059635" y="6109957"/>
                </a:cubicBezTo>
                <a:cubicBezTo>
                  <a:pt x="9024424" y="6092144"/>
                  <a:pt x="9043048" y="6078417"/>
                  <a:pt x="9010911" y="6064789"/>
                </a:cubicBezTo>
                <a:lnTo>
                  <a:pt x="8866811" y="6028191"/>
                </a:lnTo>
                <a:cubicBezTo>
                  <a:pt x="8846465" y="6021172"/>
                  <a:pt x="8825221" y="6000527"/>
                  <a:pt x="8804584" y="5994237"/>
                </a:cubicBezTo>
                <a:lnTo>
                  <a:pt x="8783071" y="5990448"/>
                </a:lnTo>
                <a:lnTo>
                  <a:pt x="8770456" y="5978060"/>
                </a:lnTo>
                <a:cubicBezTo>
                  <a:pt x="8764772" y="5975259"/>
                  <a:pt x="8757695" y="5974720"/>
                  <a:pt x="8748297" y="5978070"/>
                </a:cubicBezTo>
                <a:cubicBezTo>
                  <a:pt x="8730344" y="5973495"/>
                  <a:pt x="8679808" y="5955894"/>
                  <a:pt x="8662742" y="5950603"/>
                </a:cubicBezTo>
                <a:lnTo>
                  <a:pt x="8645902" y="5946326"/>
                </a:lnTo>
                <a:lnTo>
                  <a:pt x="8638176" y="5938358"/>
                </a:lnTo>
                <a:cubicBezTo>
                  <a:pt x="8625897" y="5932642"/>
                  <a:pt x="8594811" y="5922073"/>
                  <a:pt x="8572224" y="5912032"/>
                </a:cubicBezTo>
                <a:cubicBezTo>
                  <a:pt x="8553809" y="5897782"/>
                  <a:pt x="8529845" y="5886100"/>
                  <a:pt x="8502655" y="5878114"/>
                </a:cubicBezTo>
                <a:cubicBezTo>
                  <a:pt x="8496990" y="5883034"/>
                  <a:pt x="8489611" y="5872566"/>
                  <a:pt x="8485159" y="5869819"/>
                </a:cubicBezTo>
                <a:cubicBezTo>
                  <a:pt x="8483457" y="5873482"/>
                  <a:pt x="8471232" y="5872664"/>
                  <a:pt x="8468539" y="5868711"/>
                </a:cubicBezTo>
                <a:cubicBezTo>
                  <a:pt x="8389167" y="5836352"/>
                  <a:pt x="8421742" y="5881497"/>
                  <a:pt x="8379810" y="5849376"/>
                </a:cubicBezTo>
                <a:cubicBezTo>
                  <a:pt x="8371729" y="5846373"/>
                  <a:pt x="8364483" y="5846766"/>
                  <a:pt x="8357758" y="5848601"/>
                </a:cubicBezTo>
                <a:lnTo>
                  <a:pt x="8315264" y="5836192"/>
                </a:lnTo>
                <a:cubicBezTo>
                  <a:pt x="8299077" y="5829531"/>
                  <a:pt x="8281671" y="5824011"/>
                  <a:pt x="8263455" y="5819793"/>
                </a:cubicBezTo>
                <a:cubicBezTo>
                  <a:pt x="8257386" y="5826849"/>
                  <a:pt x="8245582" y="5813448"/>
                  <a:pt x="8239287" y="5810141"/>
                </a:cubicBezTo>
                <a:cubicBezTo>
                  <a:pt x="8237965" y="5815186"/>
                  <a:pt x="8222226" y="5815108"/>
                  <a:pt x="8217888" y="5810039"/>
                </a:cubicBezTo>
                <a:cubicBezTo>
                  <a:pt x="8109447" y="5773303"/>
                  <a:pt x="8161302" y="5831037"/>
                  <a:pt x="8100547" y="5791517"/>
                </a:cubicBezTo>
                <a:cubicBezTo>
                  <a:pt x="8089574" y="5788167"/>
                  <a:pt x="8080448" y="5789295"/>
                  <a:pt x="8072316" y="5792309"/>
                </a:cubicBezTo>
                <a:lnTo>
                  <a:pt x="8056967" y="5800648"/>
                </a:lnTo>
                <a:lnTo>
                  <a:pt x="8047885" y="5795270"/>
                </a:lnTo>
                <a:cubicBezTo>
                  <a:pt x="8010204" y="5788738"/>
                  <a:pt x="7996426" y="5797608"/>
                  <a:pt x="7977128" y="5783189"/>
                </a:cubicBezTo>
                <a:cubicBezTo>
                  <a:pt x="7943466" y="5775577"/>
                  <a:pt x="7904823" y="5770953"/>
                  <a:pt x="7874392" y="5763715"/>
                </a:cubicBezTo>
                <a:cubicBezTo>
                  <a:pt x="7860337" y="5743777"/>
                  <a:pt x="7817541" y="5748989"/>
                  <a:pt x="7794543" y="5739759"/>
                </a:cubicBezTo>
                <a:cubicBezTo>
                  <a:pt x="7784688" y="5731467"/>
                  <a:pt x="7776709" y="5729004"/>
                  <a:pt x="7763762" y="5734031"/>
                </a:cubicBezTo>
                <a:cubicBezTo>
                  <a:pt x="7718781" y="5694154"/>
                  <a:pt x="7732231" y="5727368"/>
                  <a:pt x="7685889" y="5707234"/>
                </a:cubicBezTo>
                <a:cubicBezTo>
                  <a:pt x="7646521" y="5687607"/>
                  <a:pt x="7600389" y="5671470"/>
                  <a:pt x="7566744" y="5634586"/>
                </a:cubicBezTo>
                <a:cubicBezTo>
                  <a:pt x="7561306" y="5624813"/>
                  <a:pt x="7543589" y="5618525"/>
                  <a:pt x="7527170" y="5620542"/>
                </a:cubicBezTo>
                <a:cubicBezTo>
                  <a:pt x="7524343" y="5620889"/>
                  <a:pt x="7521664" y="5621475"/>
                  <a:pt x="7519214" y="5622280"/>
                </a:cubicBezTo>
                <a:cubicBezTo>
                  <a:pt x="7500062" y="5596964"/>
                  <a:pt x="7480476" y="5604337"/>
                  <a:pt x="7473157" y="5588143"/>
                </a:cubicBezTo>
                <a:cubicBezTo>
                  <a:pt x="7433415" y="5574859"/>
                  <a:pt x="7395118" y="5582388"/>
                  <a:pt x="7388000" y="5568063"/>
                </a:cubicBezTo>
                <a:cubicBezTo>
                  <a:pt x="7366403" y="5564920"/>
                  <a:pt x="7332262" y="5573848"/>
                  <a:pt x="7320876" y="5557698"/>
                </a:cubicBezTo>
                <a:cubicBezTo>
                  <a:pt x="7314891" y="5568111"/>
                  <a:pt x="7299319" y="5544964"/>
                  <a:pt x="7284480" y="5549820"/>
                </a:cubicBezTo>
                <a:cubicBezTo>
                  <a:pt x="7273570" y="5554430"/>
                  <a:pt x="7266301" y="5548483"/>
                  <a:pt x="7256619" y="5546379"/>
                </a:cubicBezTo>
                <a:cubicBezTo>
                  <a:pt x="7242503" y="5549088"/>
                  <a:pt x="7202543" y="5533379"/>
                  <a:pt x="7193112" y="5525289"/>
                </a:cubicBezTo>
                <a:cubicBezTo>
                  <a:pt x="7172259" y="5499151"/>
                  <a:pt x="7108617" y="5505485"/>
                  <a:pt x="7090943" y="5485177"/>
                </a:cubicBezTo>
                <a:cubicBezTo>
                  <a:pt x="7083637" y="5481419"/>
                  <a:pt x="7076140" y="5479148"/>
                  <a:pt x="7068566" y="5477809"/>
                </a:cubicBezTo>
                <a:lnTo>
                  <a:pt x="7023035" y="5476595"/>
                </a:lnTo>
                <a:lnTo>
                  <a:pt x="7001197" y="5476163"/>
                </a:lnTo>
                <a:cubicBezTo>
                  <a:pt x="7016126" y="5454256"/>
                  <a:pt x="6943549" y="5466815"/>
                  <a:pt x="6967472" y="5451057"/>
                </a:cubicBezTo>
                <a:cubicBezTo>
                  <a:pt x="6931240" y="5443544"/>
                  <a:pt x="6920843" y="5429649"/>
                  <a:pt x="6883334" y="5418880"/>
                </a:cubicBezTo>
                <a:lnTo>
                  <a:pt x="6742417" y="5386446"/>
                </a:lnTo>
                <a:cubicBezTo>
                  <a:pt x="6690532" y="5366095"/>
                  <a:pt x="6665174" y="5364632"/>
                  <a:pt x="6618315" y="5353085"/>
                </a:cubicBezTo>
                <a:cubicBezTo>
                  <a:pt x="6581698" y="5304210"/>
                  <a:pt x="6547395" y="5315779"/>
                  <a:pt x="6521050" y="5283194"/>
                </a:cubicBezTo>
                <a:cubicBezTo>
                  <a:pt x="6469114" y="5268862"/>
                  <a:pt x="6472597" y="5253957"/>
                  <a:pt x="6414460" y="5253832"/>
                </a:cubicBezTo>
                <a:lnTo>
                  <a:pt x="6362535" y="5220502"/>
                </a:lnTo>
                <a:cubicBezTo>
                  <a:pt x="6350866" y="5213881"/>
                  <a:pt x="6347641" y="5215777"/>
                  <a:pt x="6344443" y="5214103"/>
                </a:cubicBezTo>
                <a:lnTo>
                  <a:pt x="6343344" y="5210454"/>
                </a:lnTo>
                <a:lnTo>
                  <a:pt x="6333344" y="5205307"/>
                </a:lnTo>
                <a:lnTo>
                  <a:pt x="6315602" y="5193288"/>
                </a:lnTo>
                <a:lnTo>
                  <a:pt x="6310442" y="5192802"/>
                </a:lnTo>
                <a:lnTo>
                  <a:pt x="6280815" y="5177420"/>
                </a:lnTo>
                <a:lnTo>
                  <a:pt x="6279533" y="5178045"/>
                </a:lnTo>
                <a:cubicBezTo>
                  <a:pt x="6275980" y="5179097"/>
                  <a:pt x="6272084" y="5179212"/>
                  <a:pt x="6267362" y="5177370"/>
                </a:cubicBezTo>
                <a:cubicBezTo>
                  <a:pt x="6261796" y="5192470"/>
                  <a:pt x="6259530" y="5180933"/>
                  <a:pt x="6246095" y="5174167"/>
                </a:cubicBezTo>
                <a:lnTo>
                  <a:pt x="6155252" y="5161201"/>
                </a:lnTo>
                <a:lnTo>
                  <a:pt x="6148525" y="5158442"/>
                </a:lnTo>
                <a:lnTo>
                  <a:pt x="6148187" y="5158573"/>
                </a:lnTo>
                <a:cubicBezTo>
                  <a:pt x="6146292" y="5158370"/>
                  <a:pt x="6143916" y="5157611"/>
                  <a:pt x="6140686" y="5156032"/>
                </a:cubicBezTo>
                <a:lnTo>
                  <a:pt x="6136260" y="5153413"/>
                </a:lnTo>
                <a:lnTo>
                  <a:pt x="6123208" y="5148061"/>
                </a:lnTo>
                <a:lnTo>
                  <a:pt x="6117367" y="5147451"/>
                </a:lnTo>
                <a:lnTo>
                  <a:pt x="5957305" y="5146062"/>
                </a:lnTo>
                <a:cubicBezTo>
                  <a:pt x="5920540" y="5140405"/>
                  <a:pt x="5887096" y="5142015"/>
                  <a:pt x="5857259" y="5132052"/>
                </a:cubicBezTo>
                <a:cubicBezTo>
                  <a:pt x="5843335" y="5135303"/>
                  <a:pt x="5830921" y="5135493"/>
                  <a:pt x="5821375" y="5125606"/>
                </a:cubicBezTo>
                <a:cubicBezTo>
                  <a:pt x="5786501" y="5122615"/>
                  <a:pt x="5775399" y="5132648"/>
                  <a:pt x="5755916" y="5120171"/>
                </a:cubicBezTo>
                <a:cubicBezTo>
                  <a:pt x="5732132" y="5135438"/>
                  <a:pt x="5732735" y="5128211"/>
                  <a:pt x="5725007" y="5121437"/>
                </a:cubicBezTo>
                <a:lnTo>
                  <a:pt x="5723810" y="5120848"/>
                </a:lnTo>
                <a:lnTo>
                  <a:pt x="5720531" y="5123048"/>
                </a:lnTo>
                <a:lnTo>
                  <a:pt x="5714794" y="5123371"/>
                </a:lnTo>
                <a:lnTo>
                  <a:pt x="5700141" y="5120131"/>
                </a:lnTo>
                <a:lnTo>
                  <a:pt x="5694799" y="5118234"/>
                </a:lnTo>
                <a:cubicBezTo>
                  <a:pt x="5691058" y="5117179"/>
                  <a:pt x="5688491" y="5116804"/>
                  <a:pt x="5686627" y="5116903"/>
                </a:cubicBezTo>
                <a:lnTo>
                  <a:pt x="5686371" y="5117086"/>
                </a:lnTo>
                <a:lnTo>
                  <a:pt x="5678818" y="5115416"/>
                </a:lnTo>
                <a:cubicBezTo>
                  <a:pt x="5666199" y="5112102"/>
                  <a:pt x="5654035" y="5108410"/>
                  <a:pt x="5642547" y="5104511"/>
                </a:cubicBezTo>
                <a:cubicBezTo>
                  <a:pt x="5629444" y="5114945"/>
                  <a:pt x="5588783" y="5093343"/>
                  <a:pt x="5587979" y="5116963"/>
                </a:cubicBezTo>
                <a:cubicBezTo>
                  <a:pt x="5572317" y="5112380"/>
                  <a:pt x="5564904" y="5101292"/>
                  <a:pt x="5566635" y="5117158"/>
                </a:cubicBezTo>
                <a:cubicBezTo>
                  <a:pt x="5561375" y="5116079"/>
                  <a:pt x="5557787" y="5116811"/>
                  <a:pt x="5554952" y="5118417"/>
                </a:cubicBezTo>
                <a:lnTo>
                  <a:pt x="5554039" y="5119241"/>
                </a:lnTo>
                <a:lnTo>
                  <a:pt x="5514253" y="5109018"/>
                </a:lnTo>
                <a:lnTo>
                  <a:pt x="5492156" y="5099904"/>
                </a:lnTo>
                <a:lnTo>
                  <a:pt x="5480446" y="5096385"/>
                </a:lnTo>
                <a:lnTo>
                  <a:pt x="5477744" y="5092939"/>
                </a:lnTo>
                <a:cubicBezTo>
                  <a:pt x="5474490" y="5090581"/>
                  <a:pt x="5469391" y="5088951"/>
                  <a:pt x="5460150" y="5088988"/>
                </a:cubicBezTo>
                <a:lnTo>
                  <a:pt x="5457901" y="5089459"/>
                </a:lnTo>
                <a:lnTo>
                  <a:pt x="5444243" y="5082761"/>
                </a:lnTo>
                <a:cubicBezTo>
                  <a:pt x="5439993" y="5080007"/>
                  <a:pt x="5436418" y="5076805"/>
                  <a:pt x="5433825" y="5072992"/>
                </a:cubicBezTo>
                <a:cubicBezTo>
                  <a:pt x="5379442" y="5082090"/>
                  <a:pt x="5336110" y="5058382"/>
                  <a:pt x="5280996" y="5052402"/>
                </a:cubicBezTo>
                <a:cubicBezTo>
                  <a:pt x="5250806" y="5043777"/>
                  <a:pt x="5168599" y="5048109"/>
                  <a:pt x="5161582" y="5019668"/>
                </a:cubicBezTo>
                <a:cubicBezTo>
                  <a:pt x="5121870" y="5011383"/>
                  <a:pt x="5095637" y="5009222"/>
                  <a:pt x="5042717" y="5002692"/>
                </a:cubicBezTo>
                <a:cubicBezTo>
                  <a:pt x="4991136" y="4972487"/>
                  <a:pt x="4902282" y="4979360"/>
                  <a:pt x="4840514" y="4959306"/>
                </a:cubicBezTo>
                <a:cubicBezTo>
                  <a:pt x="4799904" y="4976415"/>
                  <a:pt x="4824087" y="4958371"/>
                  <a:pt x="4786778" y="4956661"/>
                </a:cubicBezTo>
                <a:cubicBezTo>
                  <a:pt x="4801901" y="4937231"/>
                  <a:pt x="4739845" y="4961208"/>
                  <a:pt x="4743741" y="4937104"/>
                </a:cubicBezTo>
                <a:cubicBezTo>
                  <a:pt x="4736829" y="4937557"/>
                  <a:pt x="4730010" y="4938753"/>
                  <a:pt x="4723136" y="4940138"/>
                </a:cubicBezTo>
                <a:lnTo>
                  <a:pt x="4719535" y="4940850"/>
                </a:lnTo>
                <a:lnTo>
                  <a:pt x="4706143" y="4939586"/>
                </a:lnTo>
                <a:lnTo>
                  <a:pt x="4701098" y="4944372"/>
                </a:lnTo>
                <a:lnTo>
                  <a:pt x="4680034" y="4946157"/>
                </a:lnTo>
                <a:cubicBezTo>
                  <a:pt x="4672339" y="4946029"/>
                  <a:pt x="4664292" y="4944964"/>
                  <a:pt x="4655740" y="4942396"/>
                </a:cubicBezTo>
                <a:cubicBezTo>
                  <a:pt x="4636359" y="4929384"/>
                  <a:pt x="4599700" y="4935346"/>
                  <a:pt x="4569298" y="4929596"/>
                </a:cubicBezTo>
                <a:lnTo>
                  <a:pt x="4555977" y="4924356"/>
                </a:lnTo>
                <a:lnTo>
                  <a:pt x="4508949" y="4921648"/>
                </a:lnTo>
                <a:cubicBezTo>
                  <a:pt x="4495668" y="4920437"/>
                  <a:pt x="4482007" y="4918694"/>
                  <a:pt x="4467838" y="4915993"/>
                </a:cubicBezTo>
                <a:lnTo>
                  <a:pt x="4441948" y="4909300"/>
                </a:lnTo>
                <a:lnTo>
                  <a:pt x="4394719" y="4901820"/>
                </a:lnTo>
                <a:lnTo>
                  <a:pt x="4356810" y="4905146"/>
                </a:lnTo>
                <a:lnTo>
                  <a:pt x="4222144" y="4909117"/>
                </a:lnTo>
                <a:cubicBezTo>
                  <a:pt x="4202488" y="4913903"/>
                  <a:pt x="4184742" y="4933491"/>
                  <a:pt x="4160481" y="4923474"/>
                </a:cubicBezTo>
                <a:cubicBezTo>
                  <a:pt x="4165854" y="4934564"/>
                  <a:pt x="4131661" y="4919946"/>
                  <a:pt x="4124879" y="4929303"/>
                </a:cubicBezTo>
                <a:cubicBezTo>
                  <a:pt x="4120895" y="4937086"/>
                  <a:pt x="4109593" y="4934464"/>
                  <a:pt x="4100114" y="4936007"/>
                </a:cubicBezTo>
                <a:cubicBezTo>
                  <a:pt x="4091835" y="4943256"/>
                  <a:pt x="4045978" y="4943549"/>
                  <a:pt x="4030957" y="4939826"/>
                </a:cubicBezTo>
                <a:cubicBezTo>
                  <a:pt x="3989825" y="4924453"/>
                  <a:pt x="3946860" y="4952050"/>
                  <a:pt x="3913764" y="4940618"/>
                </a:cubicBezTo>
                <a:cubicBezTo>
                  <a:pt x="3904534" y="4939906"/>
                  <a:pt x="3896577" y="4940543"/>
                  <a:pt x="3889457" y="4942017"/>
                </a:cubicBezTo>
                <a:lnTo>
                  <a:pt x="3871115" y="4948115"/>
                </a:lnTo>
                <a:lnTo>
                  <a:pt x="3869086" y="4953796"/>
                </a:lnTo>
                <a:lnTo>
                  <a:pt x="3856124" y="4955351"/>
                </a:lnTo>
                <a:lnTo>
                  <a:pt x="3835967" y="4964002"/>
                </a:lnTo>
                <a:cubicBezTo>
                  <a:pt x="3826465" y="4939857"/>
                  <a:pt x="3782586" y="4975947"/>
                  <a:pt x="3785910" y="4953998"/>
                </a:cubicBezTo>
                <a:cubicBezTo>
                  <a:pt x="3750785" y="4960085"/>
                  <a:pt x="3699033" y="4941571"/>
                  <a:pt x="3671085" y="4966563"/>
                </a:cubicBezTo>
                <a:cubicBezTo>
                  <a:pt x="3621255" y="4971431"/>
                  <a:pt x="3562637" y="4982991"/>
                  <a:pt x="3486928" y="4983204"/>
                </a:cubicBezTo>
                <a:cubicBezTo>
                  <a:pt x="3446030" y="4983424"/>
                  <a:pt x="3343460" y="4965124"/>
                  <a:pt x="3280956" y="4963864"/>
                </a:cubicBezTo>
                <a:cubicBezTo>
                  <a:pt x="3227193" y="4969510"/>
                  <a:pt x="3256481" y="4962609"/>
                  <a:pt x="3211563" y="4982704"/>
                </a:cubicBezTo>
                <a:cubicBezTo>
                  <a:pt x="3207119" y="4979549"/>
                  <a:pt x="3170070" y="4977192"/>
                  <a:pt x="3164681" y="4975408"/>
                </a:cubicBezTo>
                <a:lnTo>
                  <a:pt x="3127171" y="4968229"/>
                </a:lnTo>
                <a:lnTo>
                  <a:pt x="3096889" y="4965619"/>
                </a:lnTo>
                <a:cubicBezTo>
                  <a:pt x="3088441" y="4967572"/>
                  <a:pt x="3082883" y="4967054"/>
                  <a:pt x="3078620" y="4965444"/>
                </a:cubicBezTo>
                <a:lnTo>
                  <a:pt x="3074275" y="4962670"/>
                </a:lnTo>
                <a:lnTo>
                  <a:pt x="3036436" y="4957455"/>
                </a:lnTo>
                <a:lnTo>
                  <a:pt x="3031995" y="4958829"/>
                </a:lnTo>
                <a:lnTo>
                  <a:pt x="2994028" y="4956800"/>
                </a:lnTo>
                <a:cubicBezTo>
                  <a:pt x="2992299" y="4958944"/>
                  <a:pt x="2989407" y="4960397"/>
                  <a:pt x="2984001" y="4960444"/>
                </a:cubicBezTo>
                <a:cubicBezTo>
                  <a:pt x="2994191" y="4975446"/>
                  <a:pt x="2981386" y="4966249"/>
                  <a:pt x="2964542" y="4965062"/>
                </a:cubicBezTo>
                <a:cubicBezTo>
                  <a:pt x="2976613" y="4988096"/>
                  <a:pt x="2927627" y="4975618"/>
                  <a:pt x="2921274" y="4988440"/>
                </a:cubicBezTo>
                <a:cubicBezTo>
                  <a:pt x="2908629" y="4987050"/>
                  <a:pt x="2895476" y="4985998"/>
                  <a:pt x="2882111" y="4985411"/>
                </a:cubicBezTo>
                <a:lnTo>
                  <a:pt x="2874282" y="4985361"/>
                </a:lnTo>
                <a:cubicBezTo>
                  <a:pt x="2874237" y="4985437"/>
                  <a:pt x="2874193" y="4985514"/>
                  <a:pt x="2874147" y="4985591"/>
                </a:cubicBezTo>
                <a:cubicBezTo>
                  <a:pt x="2872492" y="4986074"/>
                  <a:pt x="2869935" y="4986243"/>
                  <a:pt x="2865932" y="4985999"/>
                </a:cubicBezTo>
                <a:lnTo>
                  <a:pt x="2860008" y="4985269"/>
                </a:lnTo>
                <a:lnTo>
                  <a:pt x="2844819" y="4985172"/>
                </a:lnTo>
                <a:lnTo>
                  <a:pt x="2839735" y="4986676"/>
                </a:lnTo>
                <a:lnTo>
                  <a:pt x="2837922" y="4989488"/>
                </a:lnTo>
                <a:lnTo>
                  <a:pt x="2836507" y="4989165"/>
                </a:lnTo>
                <a:cubicBezTo>
                  <a:pt x="2825749" y="4984209"/>
                  <a:pt x="2822382" y="4977089"/>
                  <a:pt x="2808859" y="4996804"/>
                </a:cubicBezTo>
                <a:cubicBezTo>
                  <a:pt x="2784233" y="4988767"/>
                  <a:pt x="2779499" y="5000786"/>
                  <a:pt x="2745907" y="5005126"/>
                </a:cubicBezTo>
                <a:cubicBezTo>
                  <a:pt x="2731796" y="4997536"/>
                  <a:pt x="2720518" y="5000295"/>
                  <a:pt x="2709519" y="5006333"/>
                </a:cubicBezTo>
                <a:cubicBezTo>
                  <a:pt x="2676766" y="5002878"/>
                  <a:pt x="2646981" y="5011377"/>
                  <a:pt x="2610212" y="5013529"/>
                </a:cubicBezTo>
                <a:cubicBezTo>
                  <a:pt x="2570359" y="5003730"/>
                  <a:pt x="2550109" y="5021491"/>
                  <a:pt x="2510814" y="5023713"/>
                </a:cubicBezTo>
                <a:cubicBezTo>
                  <a:pt x="2476639" y="5006722"/>
                  <a:pt x="2482834" y="5038639"/>
                  <a:pt x="2462736" y="5045398"/>
                </a:cubicBezTo>
                <a:lnTo>
                  <a:pt x="2457050" y="5046022"/>
                </a:lnTo>
                <a:lnTo>
                  <a:pt x="2442184" y="5043549"/>
                </a:lnTo>
                <a:lnTo>
                  <a:pt x="2436703" y="5041929"/>
                </a:lnTo>
                <a:cubicBezTo>
                  <a:pt x="2432888" y="5041072"/>
                  <a:pt x="2430299" y="5040830"/>
                  <a:pt x="2428451" y="5041027"/>
                </a:cubicBezTo>
                <a:lnTo>
                  <a:pt x="2420551" y="5039949"/>
                </a:lnTo>
                <a:cubicBezTo>
                  <a:pt x="2407700" y="5037296"/>
                  <a:pt x="2395274" y="5034239"/>
                  <a:pt x="2383501" y="5030941"/>
                </a:cubicBezTo>
                <a:cubicBezTo>
                  <a:pt x="2362992" y="5032521"/>
                  <a:pt x="2317884" y="5047662"/>
                  <a:pt x="2297493" y="5049431"/>
                </a:cubicBezTo>
                <a:lnTo>
                  <a:pt x="2261156" y="5041558"/>
                </a:lnTo>
                <a:lnTo>
                  <a:pt x="2200581" y="5024964"/>
                </a:lnTo>
                <a:lnTo>
                  <a:pt x="2198380" y="5025550"/>
                </a:lnTo>
                <a:lnTo>
                  <a:pt x="2116066" y="5019568"/>
                </a:lnTo>
                <a:cubicBezTo>
                  <a:pt x="2111600" y="5017036"/>
                  <a:pt x="2059664" y="5006071"/>
                  <a:pt x="2056754" y="5002394"/>
                </a:cubicBezTo>
                <a:cubicBezTo>
                  <a:pt x="2003393" y="5014336"/>
                  <a:pt x="1998298" y="5008800"/>
                  <a:pt x="1942916" y="5005703"/>
                </a:cubicBezTo>
                <a:cubicBezTo>
                  <a:pt x="1882138" y="4994708"/>
                  <a:pt x="1836966" y="4976630"/>
                  <a:pt x="1796717" y="4970423"/>
                </a:cubicBezTo>
                <a:cubicBezTo>
                  <a:pt x="1724075" y="4959337"/>
                  <a:pt x="1636218" y="4936339"/>
                  <a:pt x="1583222" y="4931235"/>
                </a:cubicBezTo>
                <a:cubicBezTo>
                  <a:pt x="1544265" y="4950469"/>
                  <a:pt x="1556109" y="4927628"/>
                  <a:pt x="1518821" y="4927872"/>
                </a:cubicBezTo>
                <a:cubicBezTo>
                  <a:pt x="1497291" y="4925112"/>
                  <a:pt x="1483221" y="4916728"/>
                  <a:pt x="1471837" y="4914678"/>
                </a:cubicBezTo>
                <a:lnTo>
                  <a:pt x="1450515" y="4915578"/>
                </a:lnTo>
                <a:lnTo>
                  <a:pt x="1437078" y="4915016"/>
                </a:lnTo>
                <a:lnTo>
                  <a:pt x="1432462" y="4920065"/>
                </a:lnTo>
                <a:lnTo>
                  <a:pt x="1411645" y="4922952"/>
                </a:lnTo>
                <a:cubicBezTo>
                  <a:pt x="1384856" y="4920079"/>
                  <a:pt x="1306656" y="4907389"/>
                  <a:pt x="1271729" y="4902828"/>
                </a:cubicBezTo>
                <a:cubicBezTo>
                  <a:pt x="1258697" y="4896954"/>
                  <a:pt x="1213546" y="4890036"/>
                  <a:pt x="1202076" y="4895589"/>
                </a:cubicBezTo>
                <a:cubicBezTo>
                  <a:pt x="1192059" y="4895561"/>
                  <a:pt x="1182171" y="4891311"/>
                  <a:pt x="1174670" y="4898040"/>
                </a:cubicBezTo>
                <a:cubicBezTo>
                  <a:pt x="1163701" y="4905820"/>
                  <a:pt x="1136874" y="4886643"/>
                  <a:pt x="1137035" y="4897965"/>
                </a:cubicBezTo>
                <a:cubicBezTo>
                  <a:pt x="1117838" y="4884693"/>
                  <a:pt x="1091386" y="4900421"/>
                  <a:pt x="1069882" y="4901859"/>
                </a:cubicBezTo>
                <a:cubicBezTo>
                  <a:pt x="1055589" y="4889467"/>
                  <a:pt x="1024570" y="4904705"/>
                  <a:pt x="980935" y="4900090"/>
                </a:cubicBezTo>
                <a:cubicBezTo>
                  <a:pt x="947614" y="4895538"/>
                  <a:pt x="913224" y="4886405"/>
                  <a:pt x="869960" y="4874547"/>
                </a:cubicBezTo>
                <a:cubicBezTo>
                  <a:pt x="819114" y="4845820"/>
                  <a:pt x="768074" y="4839770"/>
                  <a:pt x="721345" y="4828937"/>
                </a:cubicBezTo>
                <a:cubicBezTo>
                  <a:pt x="667944" y="4819060"/>
                  <a:pt x="698286" y="4848426"/>
                  <a:pt x="635428" y="4819153"/>
                </a:cubicBezTo>
                <a:cubicBezTo>
                  <a:pt x="626286" y="4826707"/>
                  <a:pt x="617638" y="4825980"/>
                  <a:pt x="604106" y="4819994"/>
                </a:cubicBezTo>
                <a:cubicBezTo>
                  <a:pt x="583276" y="4822237"/>
                  <a:pt x="539859" y="4835097"/>
                  <a:pt x="510451" y="4832608"/>
                </a:cubicBezTo>
                <a:cubicBezTo>
                  <a:pt x="489781" y="4829929"/>
                  <a:pt x="443867" y="4807857"/>
                  <a:pt x="427656" y="4805062"/>
                </a:cubicBezTo>
                <a:cubicBezTo>
                  <a:pt x="424088" y="4806479"/>
                  <a:pt x="419580" y="4809736"/>
                  <a:pt x="413184" y="4815837"/>
                </a:cubicBezTo>
                <a:cubicBezTo>
                  <a:pt x="387673" y="4805882"/>
                  <a:pt x="379855" y="4817328"/>
                  <a:pt x="341772" y="4818825"/>
                </a:cubicBezTo>
                <a:cubicBezTo>
                  <a:pt x="327795" y="4810179"/>
                  <a:pt x="314729" y="4811964"/>
                  <a:pt x="301266" y="4817000"/>
                </a:cubicBezTo>
                <a:cubicBezTo>
                  <a:pt x="265781" y="4810886"/>
                  <a:pt x="231017" y="4816794"/>
                  <a:pt x="189886" y="4815871"/>
                </a:cubicBezTo>
                <a:cubicBezTo>
                  <a:pt x="147910" y="4802917"/>
                  <a:pt x="121702" y="4818738"/>
                  <a:pt x="77762" y="4817675"/>
                </a:cubicBezTo>
                <a:cubicBezTo>
                  <a:pt x="38733" y="4795315"/>
                  <a:pt x="44308" y="4840244"/>
                  <a:pt x="8164" y="4835320"/>
                </a:cubicBezTo>
                <a:lnTo>
                  <a:pt x="0" y="4832771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DF7BD15-0288-5CE3-0D68-B4790413E4FC}"/>
              </a:ext>
            </a:extLst>
          </p:cNvPr>
          <p:cNvSpPr txBox="1"/>
          <p:nvPr/>
        </p:nvSpPr>
        <p:spPr>
          <a:xfrm>
            <a:off x="599818" y="5234320"/>
            <a:ext cx="6931319" cy="752217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/>
          </a:bodyPr>
          <a:lstStyle/>
          <a:p>
            <a:pPr lvl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+mj-cs"/>
              </a:rPr>
              <a:t>Ευχ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+mj-cs"/>
              </a:rPr>
              <a:t>αριστώ για την προσοχή σας</a:t>
            </a:r>
            <a:r>
              <a:rPr lang="el-GR" sz="3600" b="1" dirty="0">
                <a:solidFill>
                  <a:schemeClr val="accent6">
                    <a:lumMod val="75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+mj-cs"/>
              </a:rPr>
              <a:t>!</a:t>
            </a:r>
            <a:endParaRPr lang="en-US" sz="3600" b="1" dirty="0">
              <a:solidFill>
                <a:schemeClr val="accent6">
                  <a:lumMod val="75000"/>
                </a:schemeClr>
              </a:solidFill>
              <a:effectLst/>
              <a:latin typeface="Cambria" panose="02040503050406030204" pitchFamily="18" charset="0"/>
              <a:ea typeface="Cambria" panose="02040503050406030204" pitchFamily="18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1801784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46C8409-3990-44C7-8118-9F80A7908334">
            <a:extLst>
              <a:ext uri="{FF2B5EF4-FFF2-40B4-BE49-F238E27FC236}">
                <a16:creationId xmlns:a16="http://schemas.microsoft.com/office/drawing/2014/main" id="{282BD8AD-7E6E-29C3-2258-F988B7F1B0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" y="4763"/>
            <a:ext cx="12187237" cy="6853237"/>
          </a:xfrm>
          <a:prstGeom prst="rect">
            <a:avLst/>
          </a:prstGeom>
          <a:noFill/>
          <a:ln>
            <a:noFill/>
          </a:ln>
          <a:effectLst>
            <a:softEdge rad="3175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DF7BD15-0288-5CE3-0D68-B4790413E4FC}"/>
              </a:ext>
            </a:extLst>
          </p:cNvPr>
          <p:cNvSpPr txBox="1"/>
          <p:nvPr/>
        </p:nvSpPr>
        <p:spPr>
          <a:xfrm>
            <a:off x="789213" y="2077521"/>
            <a:ext cx="10515600" cy="28507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69875" indent="-269875" algn="ctr">
              <a:lnSpc>
                <a:spcPct val="150000"/>
              </a:lnSpc>
              <a:spcAft>
                <a:spcPts val="800"/>
              </a:spcAft>
            </a:pPr>
            <a:r>
              <a:rPr lang="el-GR" sz="4000" b="1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Ολοκληρωμένες Χωρικές Επενδύσεις (ΟΧΕ) και Στρατηγική Έξυπνης Εξειδίκευσης</a:t>
            </a:r>
            <a:endParaRPr lang="el-GR" sz="4000" dirty="0"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269875" indent="-269875" algn="ctr">
              <a:lnSpc>
                <a:spcPct val="150000"/>
              </a:lnSpc>
              <a:spcAft>
                <a:spcPts val="800"/>
              </a:spcAft>
            </a:pPr>
            <a:r>
              <a:rPr lang="el-GR" sz="4000" b="1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Προγράμματος   «Νότιο Αιγαίο» 2021-2027</a:t>
            </a:r>
            <a:endParaRPr lang="el-GR" sz="4000" dirty="0"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76826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46C8409-3990-44C7-8118-9F80A7908334">
            <a:extLst>
              <a:ext uri="{FF2B5EF4-FFF2-40B4-BE49-F238E27FC236}">
                <a16:creationId xmlns:a16="http://schemas.microsoft.com/office/drawing/2014/main" id="{282BD8AD-7E6E-29C3-2258-F988B7F1B0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" y="4763"/>
            <a:ext cx="12187237" cy="679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DF7BD15-0288-5CE3-0D68-B4790413E4FC}"/>
              </a:ext>
            </a:extLst>
          </p:cNvPr>
          <p:cNvSpPr txBox="1"/>
          <p:nvPr/>
        </p:nvSpPr>
        <p:spPr>
          <a:xfrm>
            <a:off x="587828" y="836552"/>
            <a:ext cx="11123525" cy="2715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1270">
              <a:lnSpc>
                <a:spcPct val="150000"/>
              </a:lnSpc>
              <a:spcAft>
                <a:spcPts val="800"/>
              </a:spcAft>
            </a:pPr>
            <a:r>
              <a:rPr lang="el-GR" sz="3000" b="1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Στην Προτεραιότητα 6  του Προγράμματος περιλαμβάνονται: </a:t>
            </a:r>
          </a:p>
          <a:p>
            <a:pPr lvl="0">
              <a:lnSpc>
                <a:spcPct val="150000"/>
              </a:lnSpc>
            </a:pPr>
            <a:endParaRPr lang="el-GR" sz="3000" b="1" dirty="0">
              <a:solidFill>
                <a:srgbClr val="002060"/>
              </a:solidFill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50000"/>
              </a:lnSpc>
            </a:pPr>
            <a:r>
              <a:rPr lang="el-GR" sz="2600" b="1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Α. Δράσεις Βιώσιμης Αστικής Ανάπτυξης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l-GR" sz="2600" b="1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Β. Ολοκληρωμένη Χωρική Ανάπτυξη μικρών νησιών της Περιφέρειας</a:t>
            </a:r>
            <a:endParaRPr lang="el-GR" sz="2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11893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EB51E8-CA12-E417-6166-A044B7B217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46C8409-3990-44C7-8118-9F80A7908334">
            <a:extLst>
              <a:ext uri="{FF2B5EF4-FFF2-40B4-BE49-F238E27FC236}">
                <a16:creationId xmlns:a16="http://schemas.microsoft.com/office/drawing/2014/main" id="{9473AF87-4508-5248-52C9-AB76704B5C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" y="4763"/>
            <a:ext cx="12187237" cy="679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E05D108-D033-251D-3058-281D452396F5}"/>
              </a:ext>
            </a:extLst>
          </p:cNvPr>
          <p:cNvSpPr txBox="1"/>
          <p:nvPr/>
        </p:nvSpPr>
        <p:spPr>
          <a:xfrm>
            <a:off x="711751" y="372148"/>
            <a:ext cx="10614660" cy="53682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50000"/>
              </a:lnSpc>
            </a:pPr>
            <a:r>
              <a:rPr lang="el-GR" sz="3200" b="1" dirty="0">
                <a:solidFill>
                  <a:schemeClr val="accent6">
                    <a:lumMod val="50000"/>
                  </a:schemeClr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Α. Δράσεις Βιώσιμης Αστικής Ανάπτυξης</a:t>
            </a:r>
          </a:p>
          <a:p>
            <a:pPr lvl="0" algn="just">
              <a:lnSpc>
                <a:spcPct val="150000"/>
              </a:lnSpc>
            </a:pPr>
            <a:endParaRPr lang="el-GR" sz="2600" b="1" dirty="0">
              <a:latin typeface="Cambria" panose="0204050305040603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50000"/>
              </a:lnSpc>
            </a:pPr>
            <a:r>
              <a:rPr lang="el-GR" sz="2600" b="1" u="sng" dirty="0">
                <a:solidFill>
                  <a:srgbClr val="002060"/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Εγκεκριμένες Στρατηγικές</a:t>
            </a:r>
            <a:endParaRPr lang="el-GR" sz="2600" b="1" u="sng" dirty="0">
              <a:solidFill>
                <a:srgbClr val="002060"/>
              </a:solidFill>
              <a:effectLst/>
              <a:latin typeface="Cambria" panose="0204050305040603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l-GR" sz="2600" b="1" dirty="0">
                <a:solidFill>
                  <a:srgbClr val="002060"/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 Ερμούπολης του Δήμου Σύρου - Ερμούπολης (10,3 εκ. ευρώ) 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l-GR" sz="2600" b="1" dirty="0">
                <a:solidFill>
                  <a:srgbClr val="002060"/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 Χώρας Νάξου του Δήμου </a:t>
            </a:r>
            <a:r>
              <a:rPr lang="el-GR" sz="2600" b="1" dirty="0" err="1">
                <a:solidFill>
                  <a:srgbClr val="002060"/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Nάξου</a:t>
            </a:r>
            <a:r>
              <a:rPr lang="el-GR" sz="2600" b="1" dirty="0">
                <a:solidFill>
                  <a:srgbClr val="002060"/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&amp; Μικρών Κυκλάδων (8 εκ. ευρώ)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l-GR" sz="2600" b="1" dirty="0">
                <a:solidFill>
                  <a:srgbClr val="002060"/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 Πόλης Κω του Δήμου Κω (9,6 εκ. ευρώ) 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l-GR" sz="2600" b="1" dirty="0">
                <a:solidFill>
                  <a:srgbClr val="002060"/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 </a:t>
            </a:r>
            <a:r>
              <a:rPr lang="el-GR" sz="2600" b="1" dirty="0" err="1">
                <a:solidFill>
                  <a:srgbClr val="002060"/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Πόθιας</a:t>
            </a:r>
            <a:r>
              <a:rPr lang="el-GR" sz="2600" b="1" dirty="0">
                <a:solidFill>
                  <a:srgbClr val="002060"/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 Χώρας Δήμου </a:t>
            </a:r>
            <a:r>
              <a:rPr lang="el-GR" sz="2600" b="1" dirty="0" err="1">
                <a:solidFill>
                  <a:srgbClr val="002060"/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Καλυμνίων</a:t>
            </a:r>
            <a:r>
              <a:rPr lang="el-GR" sz="2600" b="1" dirty="0">
                <a:solidFill>
                  <a:srgbClr val="002060"/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(8,9 εκ. ευρώ)</a:t>
            </a:r>
          </a:p>
          <a:p>
            <a:pPr marL="285750" indent="-285750" algn="just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l-GR" sz="2600" b="1" dirty="0">
              <a:solidFill>
                <a:srgbClr val="002060"/>
              </a:solidFill>
              <a:latin typeface="Cambria" panose="0204050305040603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93602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46C8409-3990-44C7-8118-9F80A7908334">
            <a:extLst>
              <a:ext uri="{FF2B5EF4-FFF2-40B4-BE49-F238E27FC236}">
                <a16:creationId xmlns:a16="http://schemas.microsoft.com/office/drawing/2014/main" id="{282BD8AD-7E6E-29C3-2258-F988B7F1B0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" y="4763"/>
            <a:ext cx="12187237" cy="679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DF7BD15-0288-5CE3-0D68-B4790413E4FC}"/>
              </a:ext>
            </a:extLst>
          </p:cNvPr>
          <p:cNvSpPr txBox="1"/>
          <p:nvPr/>
        </p:nvSpPr>
        <p:spPr>
          <a:xfrm>
            <a:off x="788670" y="-97431"/>
            <a:ext cx="10614660" cy="66711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50000"/>
              </a:lnSpc>
            </a:pPr>
            <a:r>
              <a:rPr lang="el-GR" sz="3200" b="1" dirty="0">
                <a:solidFill>
                  <a:schemeClr val="accent6">
                    <a:lumMod val="50000"/>
                  </a:schemeClr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Α. Δράσεις Βιώσιμης Αστικής Ανάπτυξης</a:t>
            </a:r>
            <a:endParaRPr lang="el-GR" sz="2600" b="1" dirty="0">
              <a:latin typeface="Cambria" panose="0204050305040603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50000"/>
              </a:lnSpc>
            </a:pPr>
            <a:r>
              <a:rPr lang="el-GR" sz="2600" b="1" u="sng" dirty="0">
                <a:solidFill>
                  <a:srgbClr val="002060"/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Πορεία υλοποίησης</a:t>
            </a:r>
            <a:endParaRPr lang="el-GR" sz="2600" b="1" u="sng" dirty="0">
              <a:solidFill>
                <a:srgbClr val="002060"/>
              </a:solidFill>
              <a:effectLst/>
              <a:latin typeface="Cambria" panose="0204050305040603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l-GR" sz="2600" b="1" dirty="0">
                <a:solidFill>
                  <a:srgbClr val="002060"/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ΣΒΑΑ </a:t>
            </a:r>
            <a:r>
              <a:rPr lang="el-GR" sz="2600" b="1" dirty="0" err="1">
                <a:solidFill>
                  <a:srgbClr val="002060"/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Πόθιας</a:t>
            </a:r>
            <a:r>
              <a:rPr lang="el-GR" sz="2600" b="1" dirty="0">
                <a:solidFill>
                  <a:srgbClr val="002060"/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-Χώρας, Δήμου </a:t>
            </a:r>
            <a:r>
              <a:rPr lang="el-GR" sz="2600" b="1" dirty="0" err="1">
                <a:solidFill>
                  <a:srgbClr val="002060"/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Καλυμνίων</a:t>
            </a:r>
            <a:r>
              <a:rPr lang="el-GR" sz="2600" b="1" dirty="0">
                <a:solidFill>
                  <a:srgbClr val="002060"/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περιλαμβάνει 7 έργα  </a:t>
            </a: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l-GR" sz="2600" b="1" dirty="0">
                <a:solidFill>
                  <a:srgbClr val="002060"/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υποβλήθηκαν 4, έχουν ενταχθεί 2</a:t>
            </a:r>
          </a:p>
          <a:p>
            <a:pPr marL="457200" indent="-45720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l-GR" sz="2600" b="1" dirty="0">
                <a:solidFill>
                  <a:srgbClr val="002060"/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ΣΒΑΑ πόλης Κω, Δήμου Κω, περιλαμβάνει 13 έργα</a:t>
            </a: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l-GR" sz="2600" b="1" dirty="0">
                <a:solidFill>
                  <a:srgbClr val="002060"/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σε στάδιο ένταξης 1 έργο</a:t>
            </a:r>
          </a:p>
          <a:p>
            <a:pPr marL="457200" indent="-45720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l-GR" sz="2600" b="1" dirty="0">
                <a:solidFill>
                  <a:srgbClr val="002060"/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ΣΒΑΑ Ερμούπολης, Δήμου Σύρου – Ερμούπολης, περιλαμβάνει </a:t>
            </a:r>
            <a:r>
              <a:rPr lang="en-US" sz="2600" b="1" dirty="0">
                <a:solidFill>
                  <a:srgbClr val="002060"/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14</a:t>
            </a:r>
            <a:r>
              <a:rPr lang="el-GR" sz="2600" b="1" dirty="0">
                <a:solidFill>
                  <a:srgbClr val="002060"/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έργα, βρίσκεται σε αξιολόγηση 1 έργο</a:t>
            </a:r>
          </a:p>
          <a:p>
            <a:pPr marL="457200" indent="-45720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l-GR" sz="2600" b="1" dirty="0">
                <a:solidFill>
                  <a:srgbClr val="002060"/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ΣΒΑΑ Χώρας Νάξου, Δήμου </a:t>
            </a:r>
            <a:r>
              <a:rPr lang="el-GR" sz="2600" b="1" dirty="0" err="1">
                <a:solidFill>
                  <a:srgbClr val="002060"/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Nάξου</a:t>
            </a:r>
            <a:r>
              <a:rPr lang="el-GR" sz="2600" b="1" dirty="0">
                <a:solidFill>
                  <a:srgbClr val="002060"/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&amp; Μικρών Κυκλάδων, περιλαμβάνει 14 έργα, δεν έχει υποβληθεί κανένα έργο</a:t>
            </a:r>
          </a:p>
        </p:txBody>
      </p:sp>
    </p:spTree>
    <p:extLst>
      <p:ext uri="{BB962C8B-B14F-4D97-AF65-F5344CB8AC3E}">
        <p14:creationId xmlns:p14="http://schemas.microsoft.com/office/powerpoint/2010/main" val="8291446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FFDDE7-198A-F321-A3CB-DD10C35A7C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46C8409-3990-44C7-8118-9F80A7908334">
            <a:extLst>
              <a:ext uri="{FF2B5EF4-FFF2-40B4-BE49-F238E27FC236}">
                <a16:creationId xmlns:a16="http://schemas.microsoft.com/office/drawing/2014/main" id="{48197F6B-EAC0-C530-BC6F-BEF98FAED0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" y="4763"/>
            <a:ext cx="12187237" cy="679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D2A8511-8DF6-2EE5-51AA-D1C235D915D6}"/>
              </a:ext>
            </a:extLst>
          </p:cNvPr>
          <p:cNvSpPr txBox="1"/>
          <p:nvPr/>
        </p:nvSpPr>
        <p:spPr>
          <a:xfrm>
            <a:off x="788670" y="-97431"/>
            <a:ext cx="10614660" cy="60710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50000"/>
              </a:lnSpc>
            </a:pPr>
            <a:r>
              <a:rPr lang="el-GR" sz="3200" b="1" dirty="0">
                <a:solidFill>
                  <a:schemeClr val="accent6">
                    <a:lumMod val="50000"/>
                  </a:schemeClr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Α. Δράσεις Βιώσιμης Αστικής Ανάπτυξης</a:t>
            </a:r>
            <a:endParaRPr lang="el-GR" sz="2600" b="1" dirty="0">
              <a:latin typeface="Cambria" panose="0204050305040603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50000"/>
              </a:lnSpc>
            </a:pPr>
            <a:r>
              <a:rPr lang="el-GR" sz="2600" b="1" u="sng" dirty="0">
                <a:solidFill>
                  <a:srgbClr val="002060"/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Προβλήματα</a:t>
            </a:r>
            <a:endParaRPr lang="el-GR" sz="2600" b="1" u="sng" dirty="0">
              <a:solidFill>
                <a:srgbClr val="002060"/>
              </a:solidFill>
              <a:effectLst/>
              <a:latin typeface="Cambria" panose="0204050305040603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l-GR" sz="2600" b="1" dirty="0">
                <a:solidFill>
                  <a:srgbClr val="002060"/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έλλειψη ωριμότητας</a:t>
            </a:r>
          </a:p>
          <a:p>
            <a:pPr marL="285750" indent="-28575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l-GR" sz="2600" b="1" dirty="0">
                <a:solidFill>
                  <a:srgbClr val="002060"/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φόρτος εργασίας εμπλεκόμενων υπηρεσιών</a:t>
            </a:r>
          </a:p>
          <a:p>
            <a:pPr marL="285750" indent="-28575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l-GR" sz="2600" b="1" dirty="0">
                <a:solidFill>
                  <a:srgbClr val="002060"/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καθυστερήσεις στις αναγκαίες </a:t>
            </a:r>
            <a:r>
              <a:rPr lang="el-GR" sz="2600" b="1" dirty="0" err="1">
                <a:solidFill>
                  <a:srgbClr val="002060"/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επικαιροποιήσεις</a:t>
            </a:r>
            <a:r>
              <a:rPr lang="el-GR" sz="2600" b="1" dirty="0">
                <a:solidFill>
                  <a:srgbClr val="002060"/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στρατηγικών</a:t>
            </a: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l-GR" sz="2600" b="1" u="sng" dirty="0">
                <a:solidFill>
                  <a:srgbClr val="002060"/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Ενέργειες ΕΥΔ</a:t>
            </a:r>
          </a:p>
          <a:p>
            <a:pPr marL="457200" indent="-45720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l-GR" sz="2600" b="1" dirty="0">
                <a:solidFill>
                  <a:srgbClr val="002060"/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υποστήριξη Περιφερειακής Ομάδας Διακυβέρνησης</a:t>
            </a:r>
          </a:p>
          <a:p>
            <a:pPr marL="457200" indent="-45720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l-GR" sz="2600" b="1" dirty="0">
                <a:solidFill>
                  <a:srgbClr val="002060"/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διάθεση πόρων τεχνικής βοήθειας για υποστήριξη από τεχνικό σύμβουλο σε κάθε ΣΒΑΑ</a:t>
            </a:r>
          </a:p>
        </p:txBody>
      </p:sp>
    </p:spTree>
    <p:extLst>
      <p:ext uri="{BB962C8B-B14F-4D97-AF65-F5344CB8AC3E}">
        <p14:creationId xmlns:p14="http://schemas.microsoft.com/office/powerpoint/2010/main" val="19914368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46C8409-3990-44C7-8118-9F80A7908334">
            <a:extLst>
              <a:ext uri="{FF2B5EF4-FFF2-40B4-BE49-F238E27FC236}">
                <a16:creationId xmlns:a16="http://schemas.microsoft.com/office/drawing/2014/main" id="{282BD8AD-7E6E-29C3-2258-F988B7F1B0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" y="4763"/>
            <a:ext cx="12187237" cy="679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DF7BD15-0288-5CE3-0D68-B4790413E4FC}"/>
              </a:ext>
            </a:extLst>
          </p:cNvPr>
          <p:cNvSpPr txBox="1"/>
          <p:nvPr/>
        </p:nvSpPr>
        <p:spPr>
          <a:xfrm>
            <a:off x="587829" y="601414"/>
            <a:ext cx="10874828" cy="75092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50000"/>
              </a:lnSpc>
            </a:pPr>
            <a:r>
              <a:rPr lang="el-GR" sz="3200" b="1" dirty="0">
                <a:solidFill>
                  <a:schemeClr val="accent6">
                    <a:lumMod val="50000"/>
                  </a:schemeClr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Β. </a:t>
            </a:r>
            <a:r>
              <a:rPr lang="el-GR" sz="3200" b="1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Ολοκληρωμένη Χωρική Ανάπτυξη μικρών νησιών της Περιφέρειας </a:t>
            </a:r>
            <a:endParaRPr lang="el-GR" sz="3200" b="1" dirty="0">
              <a:solidFill>
                <a:schemeClr val="accent6">
                  <a:lumMod val="50000"/>
                </a:schemeClr>
              </a:solidFill>
              <a:effectLst/>
              <a:latin typeface="Cambria" panose="0204050305040603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l-GR" sz="2600" b="1" u="sng" dirty="0">
              <a:solidFill>
                <a:srgbClr val="002060"/>
              </a:solidFill>
              <a:latin typeface="Cambria" panose="0204050305040603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l-GR" sz="2600" b="1" u="sng" dirty="0">
                <a:solidFill>
                  <a:srgbClr val="002060"/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Εγκεκριμένες Στρατηγικές</a:t>
            </a:r>
            <a:endParaRPr lang="el-GR" sz="2600" b="1" dirty="0">
              <a:latin typeface="Cambria" panose="0204050305040603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el-GR" sz="2600" b="1" dirty="0">
                <a:solidFill>
                  <a:srgbClr val="00206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ΟΧΕ Μικρών νησιών Κυκλάδων, αφορά 16 μικρά νησιά, π/υ 20,6 εκ. ευρώ  </a:t>
            </a: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el-GR" sz="2600" b="1" dirty="0">
                <a:solidFill>
                  <a:srgbClr val="00206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ΟΧΕ Μικρών νησιών Δωδεκανήσου, αφορά 12 μικρά νησιά, π/υ 16,6 εκ. ευρώ  </a:t>
            </a: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endParaRPr lang="el-GR" sz="2600" b="1" dirty="0">
              <a:solidFill>
                <a:srgbClr val="002060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50000"/>
              </a:lnSpc>
            </a:pPr>
            <a:endParaRPr lang="el-GR" sz="2600" b="1" dirty="0">
              <a:effectLst/>
              <a:latin typeface="Cambria" panose="0204050305040603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50000"/>
              </a:lnSpc>
            </a:pPr>
            <a:endParaRPr lang="el-GR" sz="2600" b="1" dirty="0">
              <a:effectLst/>
              <a:latin typeface="Cambria" panose="0204050305040603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50000"/>
              </a:lnSpc>
            </a:pPr>
            <a:endParaRPr lang="el-GR" sz="2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14773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46C8409-3990-44C7-8118-9F80A7908334">
            <a:extLst>
              <a:ext uri="{FF2B5EF4-FFF2-40B4-BE49-F238E27FC236}">
                <a16:creationId xmlns:a16="http://schemas.microsoft.com/office/drawing/2014/main" id="{282BD8AD-7E6E-29C3-2258-F988B7F1B0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3337"/>
            <a:ext cx="12187237" cy="679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DF7BD15-0288-5CE3-0D68-B4790413E4FC}"/>
              </a:ext>
            </a:extLst>
          </p:cNvPr>
          <p:cNvSpPr txBox="1"/>
          <p:nvPr/>
        </p:nvSpPr>
        <p:spPr>
          <a:xfrm>
            <a:off x="587829" y="601414"/>
            <a:ext cx="10874828" cy="64935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50000"/>
              </a:lnSpc>
            </a:pPr>
            <a:r>
              <a:rPr lang="el-GR" sz="3200" b="1" dirty="0">
                <a:solidFill>
                  <a:schemeClr val="accent6">
                    <a:lumMod val="50000"/>
                  </a:schemeClr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Β. </a:t>
            </a:r>
            <a:r>
              <a:rPr lang="el-GR" sz="3200" b="1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Ολοκληρωμένη Χωρική Ανάπτυξη μικρών νησιών</a:t>
            </a:r>
          </a:p>
          <a:p>
            <a:pPr lvl="0" algn="just">
              <a:lnSpc>
                <a:spcPct val="150000"/>
              </a:lnSpc>
            </a:pPr>
            <a:r>
              <a:rPr lang="el-GR" sz="1400" b="1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l-GR" sz="1400" b="1" dirty="0">
              <a:solidFill>
                <a:schemeClr val="accent6">
                  <a:lumMod val="50000"/>
                </a:schemeClr>
              </a:solidFill>
              <a:effectLst/>
              <a:latin typeface="Cambria" panose="0204050305040603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50000"/>
              </a:lnSpc>
            </a:pPr>
            <a:r>
              <a:rPr lang="el-GR" sz="2600" b="1" u="sng" dirty="0">
                <a:solidFill>
                  <a:srgbClr val="002060"/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Πορεία υλοποίησης</a:t>
            </a:r>
            <a:endParaRPr lang="el-GR" sz="2400" b="1" u="none" strike="noStrike" dirty="0">
              <a:solidFill>
                <a:srgbClr val="002060"/>
              </a:solidFill>
              <a:effectLst/>
              <a:latin typeface="Cambria" panose="0204050305040603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0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l-GR" sz="2600" b="1" dirty="0">
                <a:solidFill>
                  <a:srgbClr val="002060"/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ΟΧΕ Μικρών νησιών Κυκλάδων, περιλαμβάνει 35 έργα σε 16 μικρά νησιά</a:t>
            </a:r>
          </a:p>
          <a:p>
            <a:pPr lvl="0" algn="just">
              <a:lnSpc>
                <a:spcPct val="150000"/>
              </a:lnSpc>
            </a:pPr>
            <a:r>
              <a:rPr lang="el-GR" sz="2600" b="1" dirty="0">
                <a:solidFill>
                  <a:srgbClr val="002060"/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Έχουν υποβληθεί για αξιολόγηση 12 πράξεις και έχουν ενταχθεί 8   συνολικού προϋπολογισμού 4,8 εκ. ευρώ</a:t>
            </a:r>
          </a:p>
          <a:p>
            <a:pPr marL="457200" lvl="0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l-GR" sz="2600" b="1" dirty="0">
                <a:solidFill>
                  <a:srgbClr val="002060"/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ΟΧΕ Μικρών νησιών Δωδεκανήσου, περιλαμβάνει 24 έργα σε 12 μικρά νησιά</a:t>
            </a:r>
          </a:p>
          <a:p>
            <a:pPr lvl="0" algn="just">
              <a:lnSpc>
                <a:spcPct val="150000"/>
              </a:lnSpc>
            </a:pPr>
            <a:r>
              <a:rPr lang="el-GR" sz="2600" b="1" dirty="0">
                <a:solidFill>
                  <a:srgbClr val="002060"/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Έχουν υποβληθεί για αξιολόγηση 2 πράξεις και έχει ενταχθεί 1 πράξη</a:t>
            </a:r>
          </a:p>
          <a:p>
            <a:pPr lvl="0" algn="just">
              <a:lnSpc>
                <a:spcPct val="150000"/>
              </a:lnSpc>
            </a:pPr>
            <a:endParaRPr lang="el-GR" sz="2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92211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8CEB8C-8792-A739-A834-192BFFC807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46C8409-3990-44C7-8118-9F80A7908334">
            <a:extLst>
              <a:ext uri="{FF2B5EF4-FFF2-40B4-BE49-F238E27FC236}">
                <a16:creationId xmlns:a16="http://schemas.microsoft.com/office/drawing/2014/main" id="{5FB79538-A568-51D3-C453-F1C2E8820C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" y="4763"/>
            <a:ext cx="12187237" cy="679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450B5ED-07BB-791D-7D1A-9307DE04CEB9}"/>
              </a:ext>
            </a:extLst>
          </p:cNvPr>
          <p:cNvSpPr txBox="1"/>
          <p:nvPr/>
        </p:nvSpPr>
        <p:spPr>
          <a:xfrm>
            <a:off x="587829" y="237729"/>
            <a:ext cx="10874828" cy="63941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50000"/>
              </a:lnSpc>
            </a:pPr>
            <a:r>
              <a:rPr lang="el-GR" sz="3200" b="1" dirty="0">
                <a:solidFill>
                  <a:schemeClr val="accent6">
                    <a:lumMod val="50000"/>
                  </a:schemeClr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Β. </a:t>
            </a:r>
            <a:r>
              <a:rPr lang="el-GR" sz="3200" b="1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Ολοκληρωμένη Χωρική Ανάπτυξη μικρών νησιών</a:t>
            </a:r>
          </a:p>
          <a:p>
            <a:pPr lvl="0" algn="just">
              <a:lnSpc>
                <a:spcPct val="150000"/>
              </a:lnSpc>
            </a:pPr>
            <a:endParaRPr lang="el-GR" sz="1400" b="1" dirty="0">
              <a:solidFill>
                <a:schemeClr val="accent6">
                  <a:lumMod val="50000"/>
                </a:schemeClr>
              </a:solidFill>
              <a:effectLst/>
              <a:latin typeface="Cambria" panose="0204050305040603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50000"/>
              </a:lnSpc>
            </a:pPr>
            <a:r>
              <a:rPr lang="el-GR" sz="2600" b="1" u="sng" dirty="0">
                <a:solidFill>
                  <a:srgbClr val="002060"/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Προβλήματα</a:t>
            </a:r>
          </a:p>
          <a:p>
            <a:pPr marL="285750" indent="-28575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l-GR" sz="2600" b="1" dirty="0">
                <a:solidFill>
                  <a:srgbClr val="002060"/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καθυστέρηση υποβολής λόγω χαμηλής ωριμότητας</a:t>
            </a:r>
          </a:p>
          <a:p>
            <a:pPr marL="285750" indent="-28575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l-GR" sz="2600" b="1" dirty="0">
                <a:solidFill>
                  <a:srgbClr val="002060"/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δυνητικοί δικαιούχοι κυρίως μικροί δήμοι χωρίς τεχνική επάρκεια</a:t>
            </a: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l-GR" sz="2600" b="1" u="sng" dirty="0">
                <a:solidFill>
                  <a:srgbClr val="002060"/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Ενέργειες ΕΥΔ</a:t>
            </a:r>
          </a:p>
          <a:p>
            <a:pPr marL="457200" indent="-45720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l-GR" sz="2600" b="1" dirty="0">
                <a:solidFill>
                  <a:srgbClr val="002060"/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υποστήριξη από την Περιφερειακή Ομάδα Διακυβέρνησης</a:t>
            </a:r>
          </a:p>
          <a:p>
            <a:pPr marL="457200" indent="-45720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l-GR" sz="2600" b="1" dirty="0">
                <a:solidFill>
                  <a:srgbClr val="002060"/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διάθεση πόρων τεχνικής βοήθειας για υποστήριξη των Χωρικών Αρχών</a:t>
            </a:r>
          </a:p>
          <a:p>
            <a:pPr marL="457200" indent="-45720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l-GR" sz="2600" b="1" dirty="0">
                <a:solidFill>
                  <a:srgbClr val="002060"/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ολοκλήρωση </a:t>
            </a:r>
            <a:r>
              <a:rPr lang="el-GR" sz="2600" b="1" dirty="0" err="1">
                <a:solidFill>
                  <a:srgbClr val="002060"/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επικαιροποίησης</a:t>
            </a:r>
            <a:r>
              <a:rPr lang="el-GR" sz="2600" b="1" dirty="0">
                <a:solidFill>
                  <a:srgbClr val="002060"/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στρατηγικών</a:t>
            </a:r>
          </a:p>
        </p:txBody>
      </p:sp>
    </p:spTree>
    <p:extLst>
      <p:ext uri="{BB962C8B-B14F-4D97-AF65-F5344CB8AC3E}">
        <p14:creationId xmlns:p14="http://schemas.microsoft.com/office/powerpoint/2010/main" val="4038685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E265676276D4543BB11AFED9F4FA674" ma:contentTypeVersion="11" ma:contentTypeDescription="Create a new document." ma:contentTypeScope="" ma:versionID="489af8e6b8a22be9f50cd6b013f474cb">
  <xsd:schema xmlns:xsd="http://www.w3.org/2001/XMLSchema" xmlns:xs="http://www.w3.org/2001/XMLSchema" xmlns:p="http://schemas.microsoft.com/office/2006/metadata/properties" xmlns:ns2="f8753f4c-4ed1-4889-8ca1-d877a73afbbb" targetNamespace="http://schemas.microsoft.com/office/2006/metadata/properties" ma:root="true" ma:fieldsID="ace170b66a2c002ef48a05deb4e9b04c" ns2:_="">
    <xsd:import namespace="f8753f4c-4ed1-4889-8ca1-d877a73afb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8753f4c-4ed1-4889-8ca1-d877a73afbb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ADB47E6-296F-4EF5-93EE-B0E7497589E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CB7F4EB-849C-49DE-AAD9-BE337BBFFB8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8753f4c-4ed1-4889-8ca1-d877a73afbb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1D22F72-559D-43A1-99B2-38EFC4477859}">
  <ds:schemaRefs>
    <ds:schemaRef ds:uri="http://schemas.openxmlformats.org/package/2006/metadata/core-properties"/>
    <ds:schemaRef ds:uri="http://purl.org/dc/elements/1.1/"/>
    <ds:schemaRef ds:uri="http://schemas.microsoft.com/office/2006/documentManagement/types"/>
    <ds:schemaRef ds:uri="http://purl.org/dc/terms/"/>
    <ds:schemaRef ds:uri="http://schemas.microsoft.com/office/infopath/2007/PartnerControls"/>
    <ds:schemaRef ds:uri="http://www.w3.org/XML/1998/namespace"/>
    <ds:schemaRef ds:uri="f8753f4c-4ed1-4889-8ca1-d877a73afbbb"/>
    <ds:schemaRef ds:uri="http://schemas.microsoft.com/office/2006/metadata/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6559</TotalTime>
  <Words>690</Words>
  <Application>Microsoft Office PowerPoint</Application>
  <PresentationFormat>Ευρεία οθόνη</PresentationFormat>
  <Paragraphs>108</Paragraphs>
  <Slides>17</Slides>
  <Notes>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6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17</vt:i4>
      </vt:variant>
    </vt:vector>
  </HeadingPairs>
  <TitlesOfParts>
    <vt:vector size="24" baseType="lpstr">
      <vt:lpstr>Arial</vt:lpstr>
      <vt:lpstr>Calibri</vt:lpstr>
      <vt:lpstr>Calibri Light</vt:lpstr>
      <vt:lpstr>Cambria</vt:lpstr>
      <vt:lpstr>Symbol</vt:lpstr>
      <vt:lpstr>Wingdings</vt:lpstr>
      <vt:lpstr>Office Theme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Αγγελική Καρέτσου</dc:creator>
  <cp:lastModifiedBy>ΠΑΛΑΙΟΛΟΓΟΥ AΓΓΕΛΙΚΗ</cp:lastModifiedBy>
  <cp:revision>376</cp:revision>
  <cp:lastPrinted>2026-05-13T04:32:51Z</cp:lastPrinted>
  <dcterms:created xsi:type="dcterms:W3CDTF">2021-02-16T06:12:53Z</dcterms:created>
  <dcterms:modified xsi:type="dcterms:W3CDTF">2026-05-18T08:43:12Z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0x0101009E265676276D4543BB11AFED9F4FA674</vt:lpwstr>
  </property>
</Properties>
</file>