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4713" r:id="rId5"/>
    <p:sldId id="4689" r:id="rId6"/>
    <p:sldId id="4704" r:id="rId7"/>
    <p:sldId id="4705" r:id="rId8"/>
    <p:sldId id="4709" r:id="rId9"/>
    <p:sldId id="4730" r:id="rId10"/>
    <p:sldId id="4731" r:id="rId11"/>
    <p:sldId id="4732" r:id="rId12"/>
    <p:sldId id="4729" r:id="rId13"/>
    <p:sldId id="4715" r:id="rId14"/>
    <p:sldId id="4714" r:id="rId1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AEDC76"/>
    <a:srgbClr val="FFE1E4"/>
    <a:srgbClr val="E8F4BA"/>
    <a:srgbClr val="D8EAF8"/>
    <a:srgbClr val="6600CC"/>
    <a:srgbClr val="6CA22A"/>
    <a:srgbClr val="993300"/>
    <a:srgbClr val="11D54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1783" autoAdjust="0"/>
  </p:normalViewPr>
  <p:slideViewPr>
    <p:cSldViewPr snapToGrid="0">
      <p:cViewPr varScale="1">
        <p:scale>
          <a:sx n="92" d="100"/>
          <a:sy n="92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15" cy="49832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777002" y="0"/>
            <a:ext cx="2890514" cy="49832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EDB0D09-4538-440C-A280-0DD851182400}" type="datetimeFigureOut">
              <a:rPr lang="el-GR" smtClean="0"/>
              <a:t>18/5/2026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9428310"/>
            <a:ext cx="2890515" cy="49832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777002" y="9428310"/>
            <a:ext cx="2890514" cy="49832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AC3582BB-24E1-4209-88B2-1CC451C8FF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3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B05EEAC-F3A6-423A-8EBB-CE6A5AF8295F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A59F2D1E-F9BA-4AAF-8C3D-51BD360F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2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F2D1E-F9BA-4AAF-8C3D-51BD360F1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F2D1E-F9BA-4AAF-8C3D-51BD360F10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0B11-64B2-42DB-9BA4-3FCB2BBA2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9432C-63D2-4813-80D4-A9AF8EB4D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1157F-E023-4C91-8D49-F182D23B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EDC8C-A583-49FD-A638-C01993AC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8EAA5-4306-43A4-9A13-B71C9454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854B-E584-4117-A560-9BB7F2AA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0C2CC-F080-48AC-9E6E-030E139BE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0F05-306E-4A19-8672-D1FDF085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9FC0-232C-4AC3-867A-BE85BC09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5A094-AE57-4005-BCF0-DC7029B0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6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A3720-455B-445B-A110-C519D9677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86F79-17B7-409A-AC30-9A468ED88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0FCC5-2923-470E-BD4F-BA33AB25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09F4D-0B56-4807-824D-AE9E46F5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F015-0CEA-4777-8C3B-E9EC42DD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1F18-2F3C-4F41-94D6-E4A9AD93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3597-031E-4594-BAD0-A3D769E2B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B353E-39B5-453D-AF46-D114ACDC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49049-4806-4A00-B516-87B7B348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5CB82-A7BA-43CE-8872-9DE673F5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946D-4347-4FEE-9E3F-93D0982B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DE276-EAAD-4927-99CD-8408D7FF4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A9FD-CEB1-4FC3-8434-6C342D1F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B472-D200-472D-89C8-87A4A769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FA01A-E3D8-4E64-88D2-3DF84E31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102A-276E-4A4A-AB86-E5C01FEE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660E8-A14B-484D-B845-08EA9F1AC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657D7-38CE-43F3-888C-3F2CDB7B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A0C30-9794-4612-86FE-7B1B595A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F8147-8AA0-4CD7-AE47-AAC1B9E0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CBFA5-D329-462C-A0E7-389348A7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9582-687D-4147-B869-F41E3743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1540-06E6-4C67-95D2-1A7BB320D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6D3ED-663C-416F-B2EF-72437C566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1FCC8-DDB4-4D3C-81A5-3B26B1E11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8527E-B1CB-4441-A904-79534364B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3D0B8-E529-4DE5-9E71-E14168AB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C3CB2-59FF-4C22-9331-557108A4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8038C-6A78-44BB-B834-A3FEE88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7976-E0E6-494D-A7E2-9BE48184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64A64-FBAE-4F04-8044-95C673D5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5E3B7-07AA-49F9-A770-E012D45D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CAC3-B0D1-4AD1-AA32-35E63D7F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90C3B-1E27-4C35-B9CD-7D49B708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28AF1-3E0F-47CE-A458-74BE9264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0ACB-3C6B-40B1-8C2E-B82B2E55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0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6D54-B61F-469A-BC69-AB118D56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C13E0-7758-482E-9A14-DF2501D0C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A5732-C32F-4F47-A49E-D7AEECC3F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BC81C-EA08-4A97-8D51-794C3032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0CE98-FCA1-4457-AB44-2391CEC5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5F2DE-6C9E-4480-9B6F-5605EC68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5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E870-C1CF-4C84-8A1F-8B89F834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AC6C-E8CA-45B0-A7E1-37C4E6729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000B6-6188-4ED5-84A5-8197C8AF0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27671-A950-4DC5-BFA7-A7BF7E20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5B550-23D3-4842-8D99-EDD8D614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4E22-D1DA-4390-A3F4-32AA150A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CD070-77FD-4917-BBB7-B63FA591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704F5-F073-4889-B8D6-9E06741A2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35F0F-4B01-47B1-AD3F-FF6BF02FF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144B-82F8-47C9-9FC9-6C21D11BC2D6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4186C-A6DD-451A-A860-91DCE2601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D8B07-D544-4DD6-83A7-2DE0DC93C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6AD4-86D7-41AE-8375-93E1F61D9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9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pna.g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995D76-0460-D2AD-1BEF-FCA3EB53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 descr="Εικόνα που περιέχει κείμενο, στιγμιότυπο οθόνης, γραμματοσειρά, Μπελ ηλεκτρίκ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81A557C9-A3AF-49AF-6B36-749531EA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5DD831F-78B2-D724-54BD-86237A1A0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46C8409-3990-44C7-8118-9F80A7908334">
            <a:extLst>
              <a:ext uri="{FF2B5EF4-FFF2-40B4-BE49-F238E27FC236}">
                <a16:creationId xmlns:a16="http://schemas.microsoft.com/office/drawing/2014/main" id="{282BD8AD-7E6E-29C3-2258-F988B7F1B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 bwMode="auto"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7BD15-0288-5CE3-0D68-B4790413E4FC}"/>
              </a:ext>
            </a:extLst>
          </p:cNvPr>
          <p:cNvSpPr txBox="1"/>
          <p:nvPr/>
        </p:nvSpPr>
        <p:spPr>
          <a:xfrm>
            <a:off x="599818" y="5234320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600" b="1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Ευ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χα</a:t>
            </a:r>
            <a:r>
              <a:rPr lang="el-GR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ριστώ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για την προσοχή σας</a:t>
            </a:r>
            <a:r>
              <a:rPr lang="el-GR" sz="3600" b="1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!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904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995D76-0460-D2AD-1BEF-FCA3EB53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1A557C9-A3AF-49AF-6B36-749531EA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973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46C8409-3990-44C7-8118-9F80A7908334">
            <a:extLst>
              <a:ext uri="{FF2B5EF4-FFF2-40B4-BE49-F238E27FC236}">
                <a16:creationId xmlns:a16="http://schemas.microsoft.com/office/drawing/2014/main" id="{282BD8AD-7E6E-29C3-2258-F988B7F1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2187237" cy="67913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7BD15-0288-5CE3-0D68-B4790413E4FC}"/>
              </a:ext>
            </a:extLst>
          </p:cNvPr>
          <p:cNvSpPr txBox="1"/>
          <p:nvPr/>
        </p:nvSpPr>
        <p:spPr>
          <a:xfrm>
            <a:off x="789213" y="2549961"/>
            <a:ext cx="10515600" cy="90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150000"/>
              </a:lnSpc>
              <a:spcAft>
                <a:spcPts val="800"/>
              </a:spcAft>
            </a:pPr>
            <a:r>
              <a:rPr lang="el-GR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Πληροφόρηση και Επικοινωνία</a:t>
            </a:r>
            <a:endParaRPr lang="el-GR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8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46C8409-3990-44C7-8118-9F80A7908334">
            <a:extLst>
              <a:ext uri="{FF2B5EF4-FFF2-40B4-BE49-F238E27FC236}">
                <a16:creationId xmlns:a16="http://schemas.microsoft.com/office/drawing/2014/main" id="{282BD8AD-7E6E-29C3-2258-F988B7F1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21872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7BD15-0288-5CE3-0D68-B4790413E4FC}"/>
              </a:ext>
            </a:extLst>
          </p:cNvPr>
          <p:cNvSpPr txBox="1"/>
          <p:nvPr/>
        </p:nvSpPr>
        <p:spPr>
          <a:xfrm>
            <a:off x="1748118" y="276115"/>
            <a:ext cx="10112188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3200" b="1" dirty="0">
                <a:latin typeface="Cambria" panose="02040503050406030204" pitchFamily="18" charset="0"/>
              </a:rPr>
              <a:t>Μέσα επικοινωνίας</a:t>
            </a:r>
          </a:p>
          <a:p>
            <a:pPr lvl="0" algn="ctr">
              <a:lnSpc>
                <a:spcPct val="150000"/>
              </a:lnSpc>
            </a:pPr>
            <a:endParaRPr lang="el-GR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ιστοσελίδα</a:t>
            </a:r>
          </a:p>
          <a:p>
            <a:endParaRPr lang="el-GR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κοινωνικά δίκτυα</a:t>
            </a:r>
          </a:p>
          <a:p>
            <a:endParaRPr lang="el-GR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εκδηλώσεις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έντυπα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παραγωγή οπτικοακουστικού &amp; προωθητικού υλικού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δημοσιεύσεις - δελτία τύπου - καταχωρίσεις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προβολή στρατηγικών έργων</a:t>
            </a:r>
          </a:p>
        </p:txBody>
      </p:sp>
    </p:spTree>
    <p:extLst>
      <p:ext uri="{BB962C8B-B14F-4D97-AF65-F5344CB8AC3E}">
        <p14:creationId xmlns:p14="http://schemas.microsoft.com/office/powerpoint/2010/main" val="180166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46C8409-3990-44C7-8118-9F80A7908334">
            <a:extLst>
              <a:ext uri="{FF2B5EF4-FFF2-40B4-BE49-F238E27FC236}">
                <a16:creationId xmlns:a16="http://schemas.microsoft.com/office/drawing/2014/main" id="{282BD8AD-7E6E-29C3-2258-F988B7F1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2187237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7BD15-0288-5CE3-0D68-B4790413E4FC}"/>
              </a:ext>
            </a:extLst>
          </p:cNvPr>
          <p:cNvSpPr txBox="1"/>
          <p:nvPr/>
        </p:nvSpPr>
        <p:spPr>
          <a:xfrm>
            <a:off x="1532965" y="1791145"/>
            <a:ext cx="93162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3200" b="1" dirty="0">
                <a:latin typeface="Cambria" panose="02040503050406030204" pitchFamily="18" charset="0"/>
              </a:rPr>
              <a:t>Διαθέσιμος προϋπολογισμός</a:t>
            </a:r>
            <a:endParaRPr lang="el-GR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Π/Υ: 1,04 εκ. 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Προγραμματισμός δράσεων 2026: 124 χιλ. € </a:t>
            </a:r>
          </a:p>
          <a:p>
            <a:endParaRPr lang="el-GR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6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46C8409-3990-44C7-8118-9F80A7908334">
            <a:extLst>
              <a:ext uri="{FF2B5EF4-FFF2-40B4-BE49-F238E27FC236}">
                <a16:creationId xmlns:a16="http://schemas.microsoft.com/office/drawing/2014/main" id="{282BD8AD-7E6E-29C3-2258-F988B7F1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2187237" cy="6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7BD15-0288-5CE3-0D68-B4790413E4FC}"/>
              </a:ext>
            </a:extLst>
          </p:cNvPr>
          <p:cNvSpPr txBox="1"/>
          <p:nvPr/>
        </p:nvSpPr>
        <p:spPr>
          <a:xfrm>
            <a:off x="457201" y="348226"/>
            <a:ext cx="10818018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3200" b="1" dirty="0">
                <a:latin typeface="Cambria" panose="02040503050406030204" pitchFamily="18" charset="0"/>
              </a:rPr>
              <a:t>Ιστοσελίδα (</a:t>
            </a:r>
            <a:r>
              <a:rPr lang="en-US" sz="3200" b="1" dirty="0">
                <a:latin typeface="Cambria" panose="02040503050406030204" pitchFamily="18" charset="0"/>
                <a:hlinkClick r:id="rId3"/>
              </a:rPr>
              <a:t>https://pepna.gr</a:t>
            </a:r>
            <a:r>
              <a:rPr lang="el-GR" sz="3200" b="1" dirty="0">
                <a:latin typeface="Cambria" panose="02040503050406030204" pitchFamily="18" charset="0"/>
              </a:rPr>
              <a:t>) – κοινωνικά δίκτυα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9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ανάρτηση όλων των βασικών πληροφοριών του Προγράμματος</a:t>
            </a:r>
          </a:p>
          <a:p>
            <a:endParaRPr lang="el-GR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ειδικά 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banner</a:t>
            </a:r>
            <a:endParaRPr lang="el-GR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Σύνδεση με 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espa.gr </a:t>
            </a:r>
            <a:r>
              <a:rPr lang="el-G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και</a:t>
            </a:r>
          </a:p>
          <a:p>
            <a:r>
              <a:rPr lang="el-G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εφαρμογή πινακίδων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65CE93-14DC-3E4D-C490-3A50BA059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408" y="2881072"/>
            <a:ext cx="5618119" cy="371958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1F85D87-7632-F8C0-E5DA-ECF6986C3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794" y="4027642"/>
            <a:ext cx="3228922" cy="2463799"/>
          </a:xfrm>
          <a:prstGeom prst="rect">
            <a:avLst/>
          </a:prstGeom>
        </p:spPr>
      </p:pic>
      <p:sp>
        <p:nvSpPr>
          <p:cNvPr id="11" name="Επεξήγηση: Αριστερό βέλος 10">
            <a:extLst>
              <a:ext uri="{FF2B5EF4-FFF2-40B4-BE49-F238E27FC236}">
                <a16:creationId xmlns:a16="http://schemas.microsoft.com/office/drawing/2014/main" id="{B8B81B61-F0E2-4076-708F-188B2831AA22}"/>
              </a:ext>
            </a:extLst>
          </p:cNvPr>
          <p:cNvSpPr/>
          <p:nvPr/>
        </p:nvSpPr>
        <p:spPr>
          <a:xfrm>
            <a:off x="9063775" y="3086100"/>
            <a:ext cx="3123464" cy="1999295"/>
          </a:xfrm>
          <a:prstGeom prst="leftArrowCallout">
            <a:avLst/>
          </a:prstGeom>
          <a:solidFill>
            <a:srgbClr val="E8F4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u="sng" dirty="0">
                <a:solidFill>
                  <a:srgbClr val="FF4343"/>
                </a:solidFill>
              </a:rPr>
              <a:t>2025</a:t>
            </a:r>
            <a:r>
              <a:rPr lang="el-GR" b="1" dirty="0">
                <a:solidFill>
                  <a:srgbClr val="FF4343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FF4343"/>
                </a:solidFill>
              </a:rPr>
              <a:t>47.000 προβολές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FF4343"/>
                </a:solidFill>
              </a:rPr>
              <a:t>30,2% χρήστες από εξωτερικό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4343"/>
                </a:solidFill>
              </a:rPr>
              <a:t>40</a:t>
            </a:r>
            <a:r>
              <a:rPr lang="el-GR" sz="1600" b="1" dirty="0">
                <a:solidFill>
                  <a:srgbClr val="FF4343"/>
                </a:solidFill>
              </a:rPr>
              <a:t> ανακοινώσεις/</a:t>
            </a:r>
            <a:r>
              <a:rPr lang="en-US" sz="1600" b="1" dirty="0">
                <a:solidFill>
                  <a:srgbClr val="FF4343"/>
                </a:solidFill>
              </a:rPr>
              <a:t> </a:t>
            </a:r>
            <a:r>
              <a:rPr lang="el-GR" sz="1600" b="1" dirty="0">
                <a:solidFill>
                  <a:srgbClr val="FF4343"/>
                </a:solidFill>
              </a:rPr>
              <a:t>δελτία τύπου</a:t>
            </a: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FBFFEAA4-3E82-972B-F765-A2A2079F64EE}"/>
              </a:ext>
            </a:extLst>
          </p:cNvPr>
          <p:cNvSpPr/>
          <p:nvPr/>
        </p:nvSpPr>
        <p:spPr>
          <a:xfrm>
            <a:off x="282322" y="4722077"/>
            <a:ext cx="1452960" cy="1128005"/>
          </a:xfrm>
          <a:prstGeom prst="rightArrow">
            <a:avLst/>
          </a:prstGeom>
          <a:solidFill>
            <a:srgbClr val="FFE1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rgbClr val="FF0000"/>
                </a:solidFill>
              </a:rPr>
              <a:t>ΜΚΔ: 46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l-GR" sz="1600" b="1" dirty="0">
                <a:solidFill>
                  <a:srgbClr val="FF0000"/>
                </a:solidFill>
              </a:rPr>
              <a:t>αναρτήσεις</a:t>
            </a:r>
          </a:p>
        </p:txBody>
      </p:sp>
    </p:spTree>
    <p:extLst>
      <p:ext uri="{BB962C8B-B14F-4D97-AF65-F5344CB8AC3E}">
        <p14:creationId xmlns:p14="http://schemas.microsoft.com/office/powerpoint/2010/main" val="43499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FD238-3BE9-69F8-13B6-AEC245A7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46C8409-3990-44C7-8118-9F80A7908334">
            <a:extLst>
              <a:ext uri="{FF2B5EF4-FFF2-40B4-BE49-F238E27FC236}">
                <a16:creationId xmlns:a16="http://schemas.microsoft.com/office/drawing/2014/main" id="{CFBB6F0A-34AA-A7AB-04B4-6DA15607F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" y="1"/>
            <a:ext cx="12195708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0A199-8029-682F-E480-DAC723E99CBB}"/>
              </a:ext>
            </a:extLst>
          </p:cNvPr>
          <p:cNvSpPr txBox="1"/>
          <p:nvPr/>
        </p:nvSpPr>
        <p:spPr>
          <a:xfrm>
            <a:off x="789213" y="700377"/>
            <a:ext cx="10515600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150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Έντυπα</a:t>
            </a:r>
            <a:endParaRPr lang="el-G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Θέση κειμένου 5">
            <a:extLst>
              <a:ext uri="{FF2B5EF4-FFF2-40B4-BE49-F238E27FC236}">
                <a16:creationId xmlns:a16="http://schemas.microsoft.com/office/drawing/2014/main" id="{9963D785-D0C4-BD84-5D08-3B0FF1155211}"/>
              </a:ext>
            </a:extLst>
          </p:cNvPr>
          <p:cNvSpPr txBox="1">
            <a:spLocks/>
          </p:cNvSpPr>
          <p:nvPr/>
        </p:nvSpPr>
        <p:spPr>
          <a:xfrm>
            <a:off x="1705237" y="1984868"/>
            <a:ext cx="352697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Περιοδικό «Επικοινωνία»</a:t>
            </a:r>
          </a:p>
        </p:txBody>
      </p:sp>
      <p:sp>
        <p:nvSpPr>
          <p:cNvPr id="3" name="Θέση κειμένου 5">
            <a:extLst>
              <a:ext uri="{FF2B5EF4-FFF2-40B4-BE49-F238E27FC236}">
                <a16:creationId xmlns:a16="http://schemas.microsoft.com/office/drawing/2014/main" id="{9B943B69-B1C2-EA9C-9271-1DF7108DCE31}"/>
              </a:ext>
            </a:extLst>
          </p:cNvPr>
          <p:cNvSpPr txBox="1">
            <a:spLocks/>
          </p:cNvSpPr>
          <p:nvPr/>
        </p:nvSpPr>
        <p:spPr>
          <a:xfrm>
            <a:off x="7025505" y="1908490"/>
            <a:ext cx="327278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Ημερολόγιο 2026</a:t>
            </a:r>
          </a:p>
        </p:txBody>
      </p:sp>
      <p:sp>
        <p:nvSpPr>
          <p:cNvPr id="7" name="Διάγραμμα ροής: Διάτρητη ταινία 6">
            <a:extLst>
              <a:ext uri="{FF2B5EF4-FFF2-40B4-BE49-F238E27FC236}">
                <a16:creationId xmlns:a16="http://schemas.microsoft.com/office/drawing/2014/main" id="{59DCF8CA-BAE9-C62D-53A5-541DA8C02D2C}"/>
              </a:ext>
            </a:extLst>
          </p:cNvPr>
          <p:cNvSpPr/>
          <p:nvPr/>
        </p:nvSpPr>
        <p:spPr>
          <a:xfrm>
            <a:off x="1050327" y="2506500"/>
            <a:ext cx="837283" cy="761008"/>
          </a:xfrm>
          <a:prstGeom prst="flowChartPunchedTape">
            <a:avLst/>
          </a:prstGeom>
          <a:solidFill>
            <a:srgbClr val="E8F4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από το 2010</a:t>
            </a: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CC0CA7F9-E409-7284-C592-58E1CF8C5CA0}"/>
              </a:ext>
            </a:extLst>
          </p:cNvPr>
          <p:cNvSpPr/>
          <p:nvPr/>
        </p:nvSpPr>
        <p:spPr>
          <a:xfrm>
            <a:off x="6248567" y="2477182"/>
            <a:ext cx="1135654" cy="936435"/>
          </a:xfrm>
          <a:prstGeom prst="rightArrow">
            <a:avLst/>
          </a:prstGeom>
          <a:solidFill>
            <a:srgbClr val="FFE1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Από το 2007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76CE3C6-BCE9-0490-3282-CA25F3596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77" y="2400204"/>
            <a:ext cx="2694874" cy="3897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4ED26DA-668C-0DCA-AE8A-683976A3E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11" y="2400204"/>
            <a:ext cx="2653134" cy="39884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26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2796D-4F71-7E69-116D-ADDA5F82B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46C8409-3990-44C7-8118-9F80A7908334">
            <a:extLst>
              <a:ext uri="{FF2B5EF4-FFF2-40B4-BE49-F238E27FC236}">
                <a16:creationId xmlns:a16="http://schemas.microsoft.com/office/drawing/2014/main" id="{729861E9-41C6-4276-6A74-C840EFD1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" y="-31172"/>
            <a:ext cx="12195707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2AD1E-EE71-6B61-DB73-C8340CE914BA}"/>
              </a:ext>
            </a:extLst>
          </p:cNvPr>
          <p:cNvSpPr txBox="1"/>
          <p:nvPr/>
        </p:nvSpPr>
        <p:spPr>
          <a:xfrm>
            <a:off x="789213" y="266518"/>
            <a:ext cx="10515600" cy="158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150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Συμμετοχή στη δράση </a:t>
            </a:r>
            <a:r>
              <a:rPr lang="el-G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της Ομάδας Αιγαίου</a:t>
            </a:r>
          </a:p>
          <a:p>
            <a:pPr marL="269875" indent="-269875" algn="ctr">
              <a:lnSpc>
                <a:spcPct val="150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«Διάπλους του Αιγαίου» (7-17/5/2026)</a:t>
            </a:r>
            <a:endParaRPr lang="el-G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 descr="Μπορεί να είναι απεικόνιση κείμενο">
            <a:extLst>
              <a:ext uri="{FF2B5EF4-FFF2-40B4-BE49-F238E27FC236}">
                <a16:creationId xmlns:a16="http://schemas.microsoft.com/office/drawing/2014/main" id="{970DF9CC-70E2-FDE4-03DB-B26CCFB96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5" y="1837637"/>
            <a:ext cx="2925482" cy="4137698"/>
          </a:xfrm>
          <a:prstGeom prst="rect">
            <a:avLst/>
          </a:prstGeom>
        </p:spPr>
      </p:pic>
      <p:pic>
        <p:nvPicPr>
          <p:cNvPr id="7" name="Εικόνα 6" descr="Μπορεί να είναι εικόνα κείμενο που λέει &quot;1003036A + Ερυθρόφταυρ ταυρ Ελληνικός Ερυθρό Προετοιμασία πριν X Αφαρέστε άλα αρούχα oπό Ασοστ.διοσοερούηοσότο3άp TO θώρσκα Σιεγγώσττε θώρακα Απομακρύνετες χοκά Αφορλοπεκοσμγμαιοι κοσμήματα! Αφαιρίστε -ΛΕυρίστε EupiCte γρήγορι AED ηθέματα γγν Μάθε Πρώτες Βοήθειες Σώσε ΕΛΝ μια ζωή Yenprola Αγωγής Yyelas emalt.healheducationSredcios.gr altheduco ucationDredcross.gr emait: τηλ: 210- 8227438 ZTAYPOE ΣΤΑΥΡΟΣ HP&quot;">
            <a:extLst>
              <a:ext uri="{FF2B5EF4-FFF2-40B4-BE49-F238E27FC236}">
                <a16:creationId xmlns:a16="http://schemas.microsoft.com/office/drawing/2014/main" id="{BCA947D5-89A7-14B5-3F04-1D29287A3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18" y="2617849"/>
            <a:ext cx="2978659" cy="3723324"/>
          </a:xfrm>
          <a:prstGeom prst="rect">
            <a:avLst/>
          </a:prstGeom>
        </p:spPr>
      </p:pic>
      <p:pic>
        <p:nvPicPr>
          <p:cNvPr id="8" name="Εικόνα 7" descr="Μπορεί να είναι εικόνα μελέτη, τηλεόραση και κείμενο που λέει &quot;ΟΜΛΝΑΙΑΙΟΥ OMAAA AIFAIOY Εθελοντισμός με Επίκεντρο τον Άνθρωπο&quot;">
            <a:extLst>
              <a:ext uri="{FF2B5EF4-FFF2-40B4-BE49-F238E27FC236}">
                <a16:creationId xmlns:a16="http://schemas.microsoft.com/office/drawing/2014/main" id="{7DB21D88-DD62-88DB-650B-4B809258E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002" y="2160104"/>
            <a:ext cx="3614077" cy="45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516C9-0AB4-CB5E-D8BB-9373B06F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46C8409-3990-44C7-8118-9F80A7908334">
            <a:extLst>
              <a:ext uri="{FF2B5EF4-FFF2-40B4-BE49-F238E27FC236}">
                <a16:creationId xmlns:a16="http://schemas.microsoft.com/office/drawing/2014/main" id="{A427FC29-036E-ADEE-D3C4-2649FF36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" y="1"/>
            <a:ext cx="12195707" cy="685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5CF16-4087-9245-0406-F92975FAFA15}"/>
              </a:ext>
            </a:extLst>
          </p:cNvPr>
          <p:cNvSpPr txBox="1"/>
          <p:nvPr/>
        </p:nvSpPr>
        <p:spPr>
          <a:xfrm>
            <a:off x="789213" y="700377"/>
            <a:ext cx="10515600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150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Προωθητικά βίντεο</a:t>
            </a:r>
            <a:endParaRPr lang="el-GR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B217F-7A68-A7AB-20B8-657DAABDB006}"/>
              </a:ext>
            </a:extLst>
          </p:cNvPr>
          <p:cNvSpPr txBox="1"/>
          <p:nvPr/>
        </p:nvSpPr>
        <p:spPr>
          <a:xfrm>
            <a:off x="1776845" y="2140443"/>
            <a:ext cx="9137442" cy="2726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δεκάλεπτο βίντεο γενικής προβολής του Προγράμματος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σύντομο βίντεο προβολής έργων ΕΤΠΑ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σύντομο βίντεο προβολής έργων ΕΚΤ+</a:t>
            </a:r>
            <a:endParaRPr lang="el-GR" sz="2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AA5F0-6D5E-244F-C6B5-0BEC1CE5FCEE}"/>
              </a:ext>
            </a:extLst>
          </p:cNvPr>
          <p:cNvSpPr txBox="1"/>
          <p:nvPr/>
        </p:nvSpPr>
        <p:spPr>
          <a:xfrm>
            <a:off x="1057274" y="4441385"/>
            <a:ext cx="10515600" cy="577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F6425-43BF-008A-BBB0-86AB7C6B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46C8409-3990-44C7-8118-9F80A7908334">
            <a:extLst>
              <a:ext uri="{FF2B5EF4-FFF2-40B4-BE49-F238E27FC236}">
                <a16:creationId xmlns:a16="http://schemas.microsoft.com/office/drawing/2014/main" id="{FAFC59D4-7094-93C9-C476-447698215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2187237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Θέση περιεχομένου 1">
            <a:extLst>
              <a:ext uri="{FF2B5EF4-FFF2-40B4-BE49-F238E27FC236}">
                <a16:creationId xmlns:a16="http://schemas.microsoft.com/office/drawing/2014/main" id="{98EC51AD-7C66-2CB1-E020-93B2397CC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016319"/>
              </p:ext>
            </p:extLst>
          </p:nvPr>
        </p:nvGraphicFramePr>
        <p:xfrm>
          <a:off x="1028700" y="1200476"/>
          <a:ext cx="10048009" cy="536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579">
                <a:tc gridSpan="2"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Υλοποιημένες δράσεις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Ενδεικτικός</a:t>
                      </a:r>
                      <a:r>
                        <a:rPr lang="el-GR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π/υ</a:t>
                      </a:r>
                      <a:endParaRPr lang="el-GR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579">
                <a:tc>
                  <a:txBody>
                    <a:bodyPr/>
                    <a:lstStyle/>
                    <a:p>
                      <a:r>
                        <a:rPr lang="el-GR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Εκδόσεις (φωτογράφιση έργων, περιοδικό </a:t>
                      </a:r>
                      <a:r>
                        <a:rPr lang="el-GR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ΕΠικοινωνία</a:t>
                      </a:r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έντυπα, ημερολόγιο 202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35.000</a:t>
                      </a:r>
                      <a:endParaRPr lang="el-GR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59">
                <a:tc>
                  <a:txBody>
                    <a:bodyPr/>
                    <a:lstStyle/>
                    <a:p>
                      <a:r>
                        <a:rPr lang="el-GR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Ιστοσελίδα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59">
                <a:tc>
                  <a:txBody>
                    <a:bodyPr/>
                    <a:lstStyle/>
                    <a:p>
                      <a:r>
                        <a:rPr lang="el-GR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Εκδηλώσεις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9">
                <a:tc>
                  <a:txBody>
                    <a:bodyPr/>
                    <a:lstStyle/>
                    <a:p>
                      <a:r>
                        <a:rPr lang="el-GR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Προωθητικό υλικό</a:t>
                      </a:r>
                      <a:endParaRPr lang="el-GR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386">
                <a:tc>
                  <a:txBody>
                    <a:bodyPr/>
                    <a:lstStyle/>
                    <a:p>
                      <a:r>
                        <a:rPr lang="el-GR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Δημοσιεύσεις / καταχωρίσεις</a:t>
                      </a:r>
                      <a:endParaRPr lang="el-GR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386">
                <a:tc>
                  <a:txBody>
                    <a:bodyPr/>
                    <a:lstStyle/>
                    <a:p>
                      <a:r>
                        <a:rPr lang="el-GR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Λοιπές δράσεις</a:t>
                      </a:r>
                      <a:endParaRPr lang="el-GR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380337"/>
                  </a:ext>
                </a:extLst>
              </a:tr>
              <a:tr h="639386">
                <a:tc gridSpan="2"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Σύνολο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124</a:t>
                      </a:r>
                      <a:r>
                        <a:rPr lang="el-GR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lang="el-GR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657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3CEE84-886D-42CD-2FFC-9D169D9F103E}"/>
              </a:ext>
            </a:extLst>
          </p:cNvPr>
          <p:cNvSpPr txBox="1"/>
          <p:nvPr/>
        </p:nvSpPr>
        <p:spPr>
          <a:xfrm>
            <a:off x="1986370" y="329031"/>
            <a:ext cx="8219257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3200" b="1" dirty="0">
                <a:latin typeface="Cambria" panose="02040503050406030204" pitchFamily="18" charset="0"/>
              </a:rPr>
              <a:t>Προγραμματιζόμενες δράσεις 202</a:t>
            </a:r>
            <a:r>
              <a:rPr lang="en-US" sz="3200" b="1" dirty="0">
                <a:latin typeface="Cambria" panose="02040503050406030204" pitchFamily="18" charset="0"/>
              </a:rPr>
              <a:t>6</a:t>
            </a:r>
            <a:endParaRPr lang="el-GR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8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265676276D4543BB11AFED9F4FA674" ma:contentTypeVersion="11" ma:contentTypeDescription="Create a new document." ma:contentTypeScope="" ma:versionID="489af8e6b8a22be9f50cd6b013f474cb">
  <xsd:schema xmlns:xsd="http://www.w3.org/2001/XMLSchema" xmlns:xs="http://www.w3.org/2001/XMLSchema" xmlns:p="http://schemas.microsoft.com/office/2006/metadata/properties" xmlns:ns2="f8753f4c-4ed1-4889-8ca1-d877a73afbbb" targetNamespace="http://schemas.microsoft.com/office/2006/metadata/properties" ma:root="true" ma:fieldsID="ace170b66a2c002ef48a05deb4e9b04c" ns2:_="">
    <xsd:import namespace="f8753f4c-4ed1-4889-8ca1-d877a73af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3f4c-4ed1-4889-8ca1-d877a73af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7F4EB-849C-49DE-AAD9-BE337BBFF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53f4c-4ed1-4889-8ca1-d877a73af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D22F72-559D-43A1-99B2-38EFC4477859}">
  <ds:schemaRefs>
    <ds:schemaRef ds:uri="http://purl.org/dc/dcmitype/"/>
    <ds:schemaRef ds:uri="http://schemas.microsoft.com/office/infopath/2007/PartnerControls"/>
    <ds:schemaRef ds:uri="f8753f4c-4ed1-4889-8ca1-d877a73afbbb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ADB47E6-296F-4EF5-93EE-B0E7497589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6701</TotalTime>
  <Words>197</Words>
  <Application>Microsoft Office PowerPoint</Application>
  <PresentationFormat>Ευρεία οθόνη</PresentationFormat>
  <Paragraphs>72</Paragraphs>
  <Slides>11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Αγγελική Καρέτσου</dc:creator>
  <cp:lastModifiedBy>ΑΡΑΓΙΑΝΝΗΣ ΒΑΓΓΕΛΗΣ</cp:lastModifiedBy>
  <cp:revision>374</cp:revision>
  <cp:lastPrinted>2026-05-18T07:04:16Z</cp:lastPrinted>
  <dcterms:created xsi:type="dcterms:W3CDTF">2021-02-16T06:12:53Z</dcterms:created>
  <dcterms:modified xsi:type="dcterms:W3CDTF">2026-05-18T07:35:11Z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0x0101009E265676276D4543BB11AFED9F4FA674</vt:lpwstr>
  </property>
</Properties>
</file>